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02" r:id="rId3"/>
  </p:sldMasterIdLst>
  <p:sldIdLst>
    <p:sldId id="329" r:id="rId4"/>
    <p:sldId id="330" r:id="rId5"/>
    <p:sldId id="350" r:id="rId6"/>
    <p:sldId id="351" r:id="rId7"/>
    <p:sldId id="352" r:id="rId8"/>
    <p:sldId id="353" r:id="rId9"/>
    <p:sldId id="354" r:id="rId10"/>
    <p:sldId id="355" r:id="rId11"/>
    <p:sldId id="356" r:id="rId12"/>
    <p:sldId id="357" r:id="rId13"/>
    <p:sldId id="360" r:id="rId14"/>
    <p:sldId id="331" r:id="rId15"/>
    <p:sldId id="280" r:id="rId16"/>
    <p:sldId id="281" r:id="rId17"/>
    <p:sldId id="282" r:id="rId18"/>
    <p:sldId id="283" r:id="rId19"/>
    <p:sldId id="284" r:id="rId20"/>
    <p:sldId id="285" r:id="rId21"/>
    <p:sldId id="286" r:id="rId22"/>
    <p:sldId id="295" r:id="rId23"/>
    <p:sldId id="349" r:id="rId24"/>
    <p:sldId id="339" r:id="rId25"/>
    <p:sldId id="346" r:id="rId26"/>
    <p:sldId id="347" r:id="rId27"/>
    <p:sldId id="348" r:id="rId28"/>
    <p:sldId id="332" r:id="rId29"/>
    <p:sldId id="363" r:id="rId30"/>
    <p:sldId id="376" r:id="rId31"/>
    <p:sldId id="375" r:id="rId32"/>
    <p:sldId id="374" r:id="rId33"/>
    <p:sldId id="289" r:id="rId34"/>
    <p:sldId id="290" r:id="rId35"/>
    <p:sldId id="292" r:id="rId36"/>
    <p:sldId id="366" r:id="rId37"/>
    <p:sldId id="367" r:id="rId38"/>
    <p:sldId id="368" r:id="rId39"/>
    <p:sldId id="369" r:id="rId40"/>
    <p:sldId id="370" r:id="rId41"/>
    <p:sldId id="371" r:id="rId42"/>
    <p:sldId id="372" r:id="rId43"/>
    <p:sldId id="373" r:id="rId44"/>
    <p:sldId id="293" r:id="rId45"/>
    <p:sldId id="333" r:id="rId46"/>
    <p:sldId id="379" r:id="rId47"/>
    <p:sldId id="380" r:id="rId48"/>
    <p:sldId id="381" r:id="rId49"/>
    <p:sldId id="382" r:id="rId50"/>
    <p:sldId id="383" r:id="rId51"/>
    <p:sldId id="384" r:id="rId52"/>
    <p:sldId id="385" r:id="rId53"/>
    <p:sldId id="61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07" autoAdjust="0"/>
    <p:restoredTop sz="94660"/>
  </p:normalViewPr>
  <p:slideViewPr>
    <p:cSldViewPr snapToGrid="0">
      <p:cViewPr varScale="1">
        <p:scale>
          <a:sx n="158" d="100"/>
          <a:sy n="158" d="100"/>
        </p:scale>
        <p:origin x="180"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2">
                    <a:lumMod val="50000"/>
                  </a:schemeClr>
                </a:solidFill>
              </a:defRPr>
            </a:lvl1p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a:xfrm rot="21420000">
            <a:off x="-9144" y="4882896"/>
            <a:ext cx="4050792" cy="1197864"/>
          </a:xfrm>
        </p:spPr>
        <p:txBody>
          <a:bodyPr vert="horz" lIns="91440" tIns="45720" rIns="91440" bIns="45720" rtlCol="0" anchor="ctr"/>
          <a:lstStyle>
            <a:lvl1pPr algn="r">
              <a:defRPr lang="en-US" sz="5400" dirty="0"/>
            </a:lvl1pPr>
          </a:lstStyle>
          <a:p>
            <a:endParaRPr>
              <a:solidFill>
                <a:srgbClr val="629D7D">
                  <a:lumMod val="50000"/>
                </a:srgbClr>
              </a:solidFill>
            </a:endParaRPr>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5DB342A5-4CBE-4807-BFEF-CC88330B97D7}" type="slidenum">
              <a:rPr lang="en-US" smtClean="0">
                <a:solidFill>
                  <a:prstClr val="black">
                    <a:lumMod val="75000"/>
                    <a:lumOff val="25000"/>
                  </a:prstClr>
                </a:solidFill>
              </a:rPr>
              <a:pPr/>
              <a:t>‹#›</a:t>
            </a:fld>
            <a:endParaRPr lang="en-US">
              <a:solidFill>
                <a:prstClr val="black">
                  <a:lumMod val="75000"/>
                  <a:lumOff val="25000"/>
                </a:prstClr>
              </a:solidFill>
            </a:endParaRPr>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15455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346757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502158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8000" dirty="0">
                <a:solidFill>
                  <a:prstClr val="black"/>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black"/>
                </a:solidFill>
                <a:effectLst/>
              </a:rPr>
              <a:t>”</a:t>
            </a:r>
          </a:p>
        </p:txBody>
      </p:sp>
    </p:spTree>
    <p:extLst>
      <p:ext uri="{BB962C8B-B14F-4D97-AF65-F5344CB8AC3E}">
        <p14:creationId xmlns:p14="http://schemas.microsoft.com/office/powerpoint/2010/main" val="657280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517799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42004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64313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18089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938888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8260767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558300" y="5956137"/>
            <a:ext cx="1052508" cy="365125"/>
          </a:xfrm>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2716732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5744326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1554933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833346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8" name="Footer Placeholder 7"/>
          <p:cNvSpPr>
            <a:spLocks noGrp="1"/>
          </p:cNvSpPr>
          <p:nvPr>
            <p:ph type="ftr" sz="quarter" idx="11"/>
          </p:nvPr>
        </p:nvSpPr>
        <p:spPr/>
        <p:txBody>
          <a:bodyPr/>
          <a:lstStyle/>
          <a:p>
            <a:endParaRPr lang="en-US">
              <a:solidFill>
                <a:srgbClr val="8CB64A"/>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14547656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4" name="Footer Placeholder 3"/>
          <p:cNvSpPr>
            <a:spLocks noGrp="1"/>
          </p:cNvSpPr>
          <p:nvPr>
            <p:ph type="ftr" sz="quarter" idx="11"/>
          </p:nvPr>
        </p:nvSpPr>
        <p:spPr/>
        <p:txBody>
          <a:bodyPr/>
          <a:lstStyle/>
          <a:p>
            <a:endParaRPr lang="en-US">
              <a:solidFill>
                <a:srgbClr val="8CB64A"/>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3035414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3" name="Footer Placeholder 2"/>
          <p:cNvSpPr>
            <a:spLocks noGrp="1"/>
          </p:cNvSpPr>
          <p:nvPr>
            <p:ph type="ftr" sz="quarter" idx="11"/>
          </p:nvPr>
        </p:nvSpPr>
        <p:spPr/>
        <p:txBody>
          <a:bodyPr/>
          <a:lstStyle/>
          <a:p>
            <a:endParaRPr lang="en-US">
              <a:solidFill>
                <a:srgbClr val="8CB64A"/>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6013976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10052707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23780008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2087088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774923" y="5951811"/>
            <a:ext cx="7896279" cy="365125"/>
          </a:xfrm>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25585894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8956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5637212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4656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00614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3154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59337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55617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4912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14871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505387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04259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7968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895817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8" name="Footer Placeholder 7"/>
          <p:cNvSpPr>
            <a:spLocks noGrp="1"/>
          </p:cNvSpPr>
          <p:nvPr>
            <p:ph type="ftr" sz="quarter" idx="11"/>
          </p:nvPr>
        </p:nvSpPr>
        <p:spPr/>
        <p:txBody>
          <a:bodyPr/>
          <a:lstStyle/>
          <a:p>
            <a:endParaRPr lang="en-US">
              <a:solidFill>
                <a:srgbClr val="629D7D">
                  <a:lumMod val="50000"/>
                </a:srgbClr>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213515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638227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3" name="Footer Placeholder 2"/>
          <p:cNvSpPr>
            <a:spLocks noGrp="1"/>
          </p:cNvSpPr>
          <p:nvPr>
            <p:ph type="ftr" sz="quarter" idx="11"/>
          </p:nvPr>
        </p:nvSpPr>
        <p:spPr/>
        <p:txBody>
          <a:bodyPr/>
          <a:lstStyle/>
          <a:p>
            <a:endParaRPr lang="en-US">
              <a:solidFill>
                <a:srgbClr val="629D7D">
                  <a:lumMod val="50000"/>
                </a:srgbClr>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718431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990555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842269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2">
                    <a:lumMod val="50000"/>
                  </a:schemeClr>
                </a:solidFill>
              </a:defRPr>
            </a:lvl1p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2">
                    <a:lumMod val="50000"/>
                  </a:schemeClr>
                </a:solidFill>
              </a:defRPr>
            </a:lvl1pPr>
          </a:lstStyle>
          <a:p>
            <a:endParaRPr lang="en-US">
              <a:solidFill>
                <a:srgbClr val="629D7D">
                  <a:lumMod val="50000"/>
                </a:srgbClr>
              </a:solidFill>
            </a:endParaRPr>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2">
                    <a:lumMod val="50000"/>
                  </a:schemeClr>
                </a:solidFill>
              </a:defRPr>
            </a:lvl1p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879462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solidFill>
                <a:srgbClr val="8CB64A"/>
              </a:solidFill>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DB342A5-4CBE-4807-BFEF-CC88330B97D7}" type="slidenum">
              <a:rPr lang="en-US" smtClean="0">
                <a:solidFill>
                  <a:srgbClr val="8CB64A"/>
                </a:solidFill>
              </a:rPr>
              <a:pPr/>
              <a:t>‹#›</a:t>
            </a:fld>
            <a:endParaRPr lang="en-US">
              <a:solidFill>
                <a:srgbClr val="8CB64A"/>
              </a:solidFill>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8034208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72517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7.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462210" y="875627"/>
            <a:ext cx="10218364" cy="2766528"/>
          </a:xfrm>
        </p:spPr>
        <p:txBody>
          <a:bodyPr>
            <a:normAutofit fontScale="90000"/>
          </a:bodyPr>
          <a:lstStyle/>
          <a:p>
            <a:r>
              <a:rPr lang="en-US" u="sng" dirty="0"/>
              <a:t>C.11</a:t>
            </a:r>
            <a:r>
              <a:rPr lang="en-US" dirty="0"/>
              <a:t> </a:t>
            </a:r>
            <a:r>
              <a:rPr lang="it-IT" dirty="0"/>
              <a:t>Analiza dinamică și ingineria inversă a comportamentului</a:t>
            </a:r>
            <a:endParaRPr lang="en-US" dirty="0"/>
          </a:p>
        </p:txBody>
      </p:sp>
      <p:sp>
        <p:nvSpPr>
          <p:cNvPr id="3" name="Subtitle 2"/>
          <p:cNvSpPr>
            <a:spLocks noGrp="1"/>
          </p:cNvSpPr>
          <p:nvPr>
            <p:ph type="subTitle" idx="1"/>
          </p:nvPr>
        </p:nvSpPr>
        <p:spPr/>
        <p:txBody>
          <a:bodyPr/>
          <a:lstStyle/>
          <a:p>
            <a:r>
              <a:rPr lang="en-US"/>
              <a:t>Paul A. Gagniuc</a:t>
            </a:r>
          </a:p>
        </p:txBody>
      </p:sp>
      <p:sp>
        <p:nvSpPr>
          <p:cNvPr id="4" name="Rectangle 3"/>
          <p:cNvSpPr/>
          <p:nvPr/>
        </p:nvSpPr>
        <p:spPr>
          <a:xfrm rot="21419859">
            <a:off x="7300616" y="4413841"/>
            <a:ext cx="3958071" cy="369332"/>
          </a:xfrm>
          <a:prstGeom prst="rect">
            <a:avLst/>
          </a:prstGeom>
        </p:spPr>
        <p:txBody>
          <a:bodyPr wrap="none">
            <a:spAutoFit/>
          </a:bodyPr>
          <a:lstStyle/>
          <a:p>
            <a:r>
              <a:rPr lang="en-US">
                <a:solidFill>
                  <a:srgbClr val="629D7D">
                    <a:lumMod val="20000"/>
                    <a:lumOff val="80000"/>
                  </a:srgbClr>
                </a:solidFill>
              </a:rPr>
              <a:t>Academia Tehnică Militară „Ferdinand I”</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580476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2767"/>
            <a:ext cx="12192000" cy="6332465"/>
          </a:xfrm>
          <a:prstGeom prst="rect">
            <a:avLst/>
          </a:prstGeom>
        </p:spPr>
      </p:pic>
      <p:sp>
        <p:nvSpPr>
          <p:cNvPr id="3" name="Flowchart: Process 2"/>
          <p:cNvSpPr/>
          <p:nvPr/>
        </p:nvSpPr>
        <p:spPr>
          <a:xfrm>
            <a:off x="114300" y="3001880"/>
            <a:ext cx="3206416" cy="854242"/>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Tree>
    <p:extLst>
      <p:ext uri="{BB962C8B-B14F-4D97-AF65-F5344CB8AC3E}">
        <p14:creationId xmlns:p14="http://schemas.microsoft.com/office/powerpoint/2010/main" val="386124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845" y="0"/>
            <a:ext cx="10602310" cy="6858000"/>
          </a:xfrm>
          <a:prstGeom prst="rect">
            <a:avLst/>
          </a:prstGeom>
        </p:spPr>
      </p:pic>
      <p:sp>
        <p:nvSpPr>
          <p:cNvPr id="5" name="Flowchart: Process 4"/>
          <p:cNvSpPr/>
          <p:nvPr/>
        </p:nvSpPr>
        <p:spPr>
          <a:xfrm>
            <a:off x="727911" y="3140242"/>
            <a:ext cx="3404935" cy="577516"/>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Tree>
    <p:extLst>
      <p:ext uri="{BB962C8B-B14F-4D97-AF65-F5344CB8AC3E}">
        <p14:creationId xmlns:p14="http://schemas.microsoft.com/office/powerpoint/2010/main" val="1376203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77038" y="1625165"/>
            <a:ext cx="9755187" cy="2766528"/>
          </a:xfrm>
        </p:spPr>
        <p:txBody>
          <a:bodyPr>
            <a:normAutofit fontScale="90000"/>
          </a:bodyPr>
          <a:lstStyle/>
          <a:p>
            <a:r>
              <a:rPr lang="en-US" u="sng" dirty="0"/>
              <a:t>C.11.2</a:t>
            </a:r>
            <a:br>
              <a:rPr lang="en-US" dirty="0"/>
            </a:br>
            <a:r>
              <a:rPr lang="en-US" dirty="0" err="1"/>
              <a:t>Detonarea</a:t>
            </a:r>
            <a:r>
              <a:rPr lang="en-US" dirty="0"/>
              <a:t> </a:t>
            </a:r>
            <a:r>
              <a:rPr lang="en-US" dirty="0" err="1"/>
              <a:t>și</a:t>
            </a:r>
            <a:r>
              <a:rPr lang="en-US" dirty="0"/>
              <a:t> </a:t>
            </a:r>
            <a:r>
              <a:rPr lang="en-US" dirty="0" err="1"/>
              <a:t>inspecția</a:t>
            </a:r>
            <a:r>
              <a:rPr lang="en-US" dirty="0"/>
              <a:t> </a:t>
            </a:r>
            <a:r>
              <a:rPr lang="en-US" dirty="0" err="1"/>
              <a:t>comportamentală</a:t>
            </a:r>
            <a:r>
              <a:rPr lang="en-US" dirty="0"/>
              <a:t> a </a:t>
            </a:r>
            <a:r>
              <a:rPr lang="en-US" dirty="0" err="1"/>
              <a:t>aplicațiilor</a:t>
            </a:r>
            <a:r>
              <a:rPr lang="en-US" dirty="0"/>
              <a:t> malware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748876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Process Monitor &amp; Wireshark</a:t>
            </a:r>
            <a:br>
              <a:rPr lang="en-US"/>
            </a:br>
            <a:r>
              <a:rPr lang="en-US" sz="2000"/>
              <a:t>Detonarea unui Troian</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047" y="2102044"/>
            <a:ext cx="5339258" cy="447540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84" y="2102044"/>
            <a:ext cx="5339258" cy="4475402"/>
          </a:xfrm>
          <a:prstGeom prst="rect">
            <a:avLst/>
          </a:prstGeom>
        </p:spPr>
      </p:pic>
      <p:sp>
        <p:nvSpPr>
          <p:cNvPr id="7" name="Flowchart: Process 6"/>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785750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Process Monitor &amp; Wireshark</a:t>
            </a:r>
            <a:br>
              <a:rPr lang="en-US"/>
            </a:br>
            <a:r>
              <a:rPr lang="en-US" sz="2000"/>
              <a:t>Detonarea unui Troian / pregatire scena</a:t>
            </a:r>
            <a:endParaRPr lang="en-US"/>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47" y="2102044"/>
            <a:ext cx="5339258" cy="447540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83" y="2102044"/>
            <a:ext cx="5339259" cy="4475402"/>
          </a:xfrm>
          <a:prstGeom prst="rect">
            <a:avLst/>
          </a:prstGeom>
        </p:spPr>
      </p:pic>
      <p:sp>
        <p:nvSpPr>
          <p:cNvPr id="8" name="Flowchart: Process 7"/>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87106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Process Monitor &amp; Wireshark</a:t>
            </a:r>
            <a:br>
              <a:rPr lang="en-US"/>
            </a:br>
            <a:r>
              <a:rPr lang="en-US" sz="2000"/>
              <a:t>Detonarea unui Troian / Filtru pe numele procesului</a:t>
            </a:r>
            <a:endParaRPr lang="en-US"/>
          </a:p>
        </p:txBody>
      </p:sp>
      <p:pic>
        <p:nvPicPr>
          <p:cNvPr id="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047" y="2102044"/>
            <a:ext cx="5339258" cy="4475402"/>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82" y="2102044"/>
            <a:ext cx="5339259" cy="4475402"/>
          </a:xfrm>
          <a:prstGeom prst="rect">
            <a:avLst/>
          </a:prstGeom>
        </p:spPr>
      </p:pic>
      <p:sp>
        <p:nvSpPr>
          <p:cNvPr id="8" name="Flowchart: Process 7"/>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6633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Process Monitor &amp; Wireshark</a:t>
            </a:r>
            <a:br>
              <a:rPr lang="en-US"/>
            </a:br>
            <a:r>
              <a:rPr lang="en-US" sz="2000"/>
              <a:t>Detonarea unui Troian / Adaugarea filtrului si pornirea Wireshark</a:t>
            </a:r>
            <a:endParaRPr lang="en-US"/>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47" y="2102044"/>
            <a:ext cx="5339258" cy="447540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82" y="2102044"/>
            <a:ext cx="5339259" cy="4475402"/>
          </a:xfrm>
          <a:prstGeom prst="rect">
            <a:avLst/>
          </a:prstGeom>
        </p:spPr>
      </p:pic>
      <p:sp>
        <p:nvSpPr>
          <p:cNvPr id="11" name="Flowchart: Process 10"/>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483840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Process Monitor &amp; Wireshark</a:t>
            </a:r>
            <a:br>
              <a:rPr lang="en-US"/>
            </a:br>
            <a:r>
              <a:rPr lang="en-US"/>
              <a:t>Scena pregatita - </a:t>
            </a:r>
            <a:r>
              <a:rPr lang="en-US" sz="2000"/>
              <a:t>Detonarea aplicatiei malware</a:t>
            </a:r>
            <a:endParaRPr lang="en-US"/>
          </a:p>
        </p:txBody>
      </p:sp>
      <p:pic>
        <p:nvPicPr>
          <p:cNvPr id="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047" y="2102044"/>
            <a:ext cx="5339258" cy="4475402"/>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82" y="2102044"/>
            <a:ext cx="5339260" cy="4475402"/>
          </a:xfrm>
          <a:prstGeom prst="rect">
            <a:avLst/>
          </a:prstGeom>
        </p:spPr>
      </p:pic>
      <p:sp>
        <p:nvSpPr>
          <p:cNvPr id="8" name="Flowchart: Process 7"/>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4" y="1943099"/>
            <a:ext cx="1935665" cy="1210376"/>
          </a:xfrm>
          <a:prstGeom prst="rect">
            <a:avLst/>
          </a:prstGeom>
        </p:spPr>
      </p:pic>
    </p:spTree>
    <p:extLst>
      <p:ext uri="{BB962C8B-B14F-4D97-AF65-F5344CB8AC3E}">
        <p14:creationId xmlns:p14="http://schemas.microsoft.com/office/powerpoint/2010/main" val="1321359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Process Monitor &amp; Wireshark</a:t>
            </a:r>
            <a:br>
              <a:rPr lang="en-US"/>
            </a:br>
            <a:r>
              <a:rPr lang="en-US"/>
              <a:t>monitorizare post-</a:t>
            </a:r>
            <a:r>
              <a:rPr lang="en-US" sz="2000"/>
              <a:t>Detonare</a:t>
            </a:r>
            <a:endParaRPr lang="en-US"/>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46" y="2102044"/>
            <a:ext cx="5339259" cy="447540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82" y="2102044"/>
            <a:ext cx="5339260" cy="4475402"/>
          </a:xfrm>
          <a:prstGeom prst="rect">
            <a:avLst/>
          </a:prstGeom>
        </p:spPr>
      </p:pic>
      <p:sp>
        <p:nvSpPr>
          <p:cNvPr id="8" name="Flowchart: Process 7"/>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2966226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Process Monitor &amp; Wireshark</a:t>
            </a:r>
            <a:br>
              <a:rPr lang="en-US"/>
            </a:br>
            <a:r>
              <a:rPr lang="en-US" sz="2000"/>
              <a:t>Ce urmarim in wireshark?</a:t>
            </a:r>
            <a:endParaRPr lang="en-US"/>
          </a:p>
        </p:txBody>
      </p:sp>
      <p:pic>
        <p:nvPicPr>
          <p:cNvPr id="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046" y="2102044"/>
            <a:ext cx="5339258" cy="4475402"/>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82" y="2102044"/>
            <a:ext cx="5339259" cy="4475402"/>
          </a:xfrm>
          <a:prstGeom prst="rect">
            <a:avLst/>
          </a:prstGeom>
        </p:spPr>
      </p:pic>
      <p:sp>
        <p:nvSpPr>
          <p:cNvPr id="8" name="Flowchart: Process 7"/>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3756473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Principalele părți ale prezentării</a:t>
            </a:r>
          </a:p>
        </p:txBody>
      </p:sp>
      <p:sp>
        <p:nvSpPr>
          <p:cNvPr id="3" name="Content Placeholder 2"/>
          <p:cNvSpPr>
            <a:spLocks noGrp="1"/>
          </p:cNvSpPr>
          <p:nvPr>
            <p:ph sz="quarter" idx="13"/>
          </p:nvPr>
        </p:nvSpPr>
        <p:spPr>
          <a:xfrm>
            <a:off x="1126641" y="2651209"/>
            <a:ext cx="9956042" cy="2792519"/>
          </a:xfrm>
        </p:spPr>
        <p:txBody>
          <a:bodyPr>
            <a:normAutofit fontScale="85000" lnSpcReduction="10000"/>
          </a:bodyPr>
          <a:lstStyle/>
          <a:p>
            <a:r>
              <a:rPr lang="en-US" sz="2800" dirty="0">
                <a:solidFill>
                  <a:schemeClr val="tx1">
                    <a:lumMod val="50000"/>
                    <a:lumOff val="50000"/>
                  </a:schemeClr>
                </a:solidFill>
              </a:rPr>
              <a:t>C.11.1 </a:t>
            </a:r>
            <a:r>
              <a:rPr lang="en-US" sz="2800" dirty="0" err="1">
                <a:solidFill>
                  <a:schemeClr val="tx1">
                    <a:lumMod val="50000"/>
                    <a:lumOff val="50000"/>
                  </a:schemeClr>
                </a:solidFill>
              </a:rPr>
              <a:t>Filtre</a:t>
            </a:r>
            <a:r>
              <a:rPr lang="en-US" sz="2800" dirty="0">
                <a:solidFill>
                  <a:schemeClr val="tx1">
                    <a:lumMod val="50000"/>
                    <a:lumOff val="50000"/>
                  </a:schemeClr>
                </a:solidFill>
              </a:rPr>
              <a:t> pe </a:t>
            </a:r>
            <a:r>
              <a:rPr lang="en-US" sz="2800" dirty="0" err="1">
                <a:solidFill>
                  <a:schemeClr val="tx1">
                    <a:lumMod val="50000"/>
                    <a:lumOff val="50000"/>
                  </a:schemeClr>
                </a:solidFill>
              </a:rPr>
              <a:t>evenimentele</a:t>
            </a:r>
            <a:r>
              <a:rPr lang="en-US" sz="2800" dirty="0">
                <a:solidFill>
                  <a:schemeClr val="tx1">
                    <a:lumMod val="50000"/>
                    <a:lumOff val="50000"/>
                  </a:schemeClr>
                </a:solidFill>
              </a:rPr>
              <a:t> </a:t>
            </a:r>
            <a:r>
              <a:rPr lang="en-US" sz="2800" dirty="0" err="1">
                <a:solidFill>
                  <a:schemeClr val="tx1">
                    <a:lumMod val="50000"/>
                    <a:lumOff val="50000"/>
                  </a:schemeClr>
                </a:solidFill>
              </a:rPr>
              <a:t>sistemului</a:t>
            </a:r>
            <a:r>
              <a:rPr lang="en-US" sz="2800" dirty="0">
                <a:solidFill>
                  <a:schemeClr val="tx1">
                    <a:lumMod val="50000"/>
                    <a:lumOff val="50000"/>
                  </a:schemeClr>
                </a:solidFill>
              </a:rPr>
              <a:t> de </a:t>
            </a:r>
            <a:r>
              <a:rPr lang="en-US" sz="2800" dirty="0" err="1">
                <a:solidFill>
                  <a:schemeClr val="tx1">
                    <a:lumMod val="50000"/>
                    <a:lumOff val="50000"/>
                  </a:schemeClr>
                </a:solidFill>
              </a:rPr>
              <a:t>operare</a:t>
            </a:r>
            <a:r>
              <a:rPr lang="en-US" sz="2800" dirty="0">
                <a:solidFill>
                  <a:schemeClr val="tx1">
                    <a:lumMod val="50000"/>
                    <a:lumOff val="50000"/>
                  </a:schemeClr>
                </a:solidFill>
              </a:rPr>
              <a:t> cu Process Monitor</a:t>
            </a:r>
          </a:p>
          <a:p>
            <a:r>
              <a:rPr lang="en-US" sz="2800" dirty="0">
                <a:solidFill>
                  <a:schemeClr val="tx1">
                    <a:lumMod val="50000"/>
                    <a:lumOff val="50000"/>
                  </a:schemeClr>
                </a:solidFill>
              </a:rPr>
              <a:t>C.11.2 </a:t>
            </a:r>
            <a:r>
              <a:rPr lang="en-US" sz="2800" dirty="0" err="1">
                <a:solidFill>
                  <a:schemeClr val="tx1">
                    <a:lumMod val="50000"/>
                    <a:lumOff val="50000"/>
                  </a:schemeClr>
                </a:solidFill>
              </a:rPr>
              <a:t>Detonarea</a:t>
            </a:r>
            <a:r>
              <a:rPr lang="en-US" sz="2800" dirty="0">
                <a:solidFill>
                  <a:schemeClr val="tx1">
                    <a:lumMod val="50000"/>
                    <a:lumOff val="50000"/>
                  </a:schemeClr>
                </a:solidFill>
              </a:rPr>
              <a:t> </a:t>
            </a:r>
            <a:r>
              <a:rPr lang="en-US" sz="2800" dirty="0" err="1">
                <a:solidFill>
                  <a:schemeClr val="tx1">
                    <a:lumMod val="50000"/>
                    <a:lumOff val="50000"/>
                  </a:schemeClr>
                </a:solidFill>
              </a:rPr>
              <a:t>și</a:t>
            </a:r>
            <a:r>
              <a:rPr lang="en-US" sz="2800" dirty="0">
                <a:solidFill>
                  <a:schemeClr val="tx1">
                    <a:lumMod val="50000"/>
                    <a:lumOff val="50000"/>
                  </a:schemeClr>
                </a:solidFill>
              </a:rPr>
              <a:t> </a:t>
            </a:r>
            <a:r>
              <a:rPr lang="en-US" sz="2800" dirty="0" err="1">
                <a:solidFill>
                  <a:schemeClr val="tx1">
                    <a:lumMod val="50000"/>
                    <a:lumOff val="50000"/>
                  </a:schemeClr>
                </a:solidFill>
              </a:rPr>
              <a:t>inspecția</a:t>
            </a:r>
            <a:r>
              <a:rPr lang="en-US" sz="2800" dirty="0">
                <a:solidFill>
                  <a:schemeClr val="tx1">
                    <a:lumMod val="50000"/>
                    <a:lumOff val="50000"/>
                  </a:schemeClr>
                </a:solidFill>
              </a:rPr>
              <a:t> </a:t>
            </a:r>
            <a:r>
              <a:rPr lang="en-US" sz="2800" dirty="0" err="1">
                <a:solidFill>
                  <a:schemeClr val="tx1">
                    <a:lumMod val="50000"/>
                    <a:lumOff val="50000"/>
                  </a:schemeClr>
                </a:solidFill>
              </a:rPr>
              <a:t>comportamentală</a:t>
            </a:r>
            <a:r>
              <a:rPr lang="en-US" sz="2800" dirty="0">
                <a:solidFill>
                  <a:schemeClr val="tx1">
                    <a:lumMod val="50000"/>
                    <a:lumOff val="50000"/>
                  </a:schemeClr>
                </a:solidFill>
              </a:rPr>
              <a:t> a </a:t>
            </a:r>
            <a:r>
              <a:rPr lang="en-US" sz="2800" dirty="0" err="1">
                <a:solidFill>
                  <a:schemeClr val="tx1">
                    <a:lumMod val="50000"/>
                    <a:lumOff val="50000"/>
                  </a:schemeClr>
                </a:solidFill>
              </a:rPr>
              <a:t>aplicațiilor</a:t>
            </a:r>
            <a:r>
              <a:rPr lang="en-US" sz="2800" dirty="0">
                <a:solidFill>
                  <a:schemeClr val="tx1">
                    <a:lumMod val="50000"/>
                    <a:lumOff val="50000"/>
                  </a:schemeClr>
                </a:solidFill>
              </a:rPr>
              <a:t> malware</a:t>
            </a:r>
          </a:p>
          <a:p>
            <a:r>
              <a:rPr lang="en-US" sz="2800" dirty="0">
                <a:solidFill>
                  <a:schemeClr val="tx1">
                    <a:lumMod val="50000"/>
                    <a:lumOff val="50000"/>
                  </a:schemeClr>
                </a:solidFill>
              </a:rPr>
              <a:t>C.11.3 </a:t>
            </a:r>
            <a:r>
              <a:rPr lang="en-US" sz="2800" dirty="0" err="1">
                <a:solidFill>
                  <a:schemeClr val="tx1">
                    <a:lumMod val="50000"/>
                    <a:lumOff val="50000"/>
                  </a:schemeClr>
                </a:solidFill>
              </a:rPr>
              <a:t>Captarea</a:t>
            </a:r>
            <a:r>
              <a:rPr lang="en-US" sz="2800" dirty="0">
                <a:solidFill>
                  <a:schemeClr val="tx1">
                    <a:lumMod val="50000"/>
                    <a:lumOff val="50000"/>
                  </a:schemeClr>
                </a:solidFill>
              </a:rPr>
              <a:t> </a:t>
            </a:r>
            <a:r>
              <a:rPr lang="en-US" sz="2800" dirty="0" err="1">
                <a:solidFill>
                  <a:schemeClr val="tx1">
                    <a:lumMod val="50000"/>
                    <a:lumOff val="50000"/>
                  </a:schemeClr>
                </a:solidFill>
              </a:rPr>
              <a:t>evenimentelor</a:t>
            </a:r>
            <a:r>
              <a:rPr lang="en-US" sz="2800" dirty="0">
                <a:solidFill>
                  <a:schemeClr val="tx1">
                    <a:lumMod val="50000"/>
                    <a:lumOff val="50000"/>
                  </a:schemeClr>
                </a:solidFill>
              </a:rPr>
              <a:t> </a:t>
            </a:r>
            <a:r>
              <a:rPr lang="en-US" sz="2800" dirty="0" err="1">
                <a:solidFill>
                  <a:schemeClr val="tx1">
                    <a:lumMod val="50000"/>
                    <a:lumOff val="50000"/>
                  </a:schemeClr>
                </a:solidFill>
              </a:rPr>
              <a:t>efemere</a:t>
            </a:r>
            <a:r>
              <a:rPr lang="en-US" sz="2800" dirty="0">
                <a:solidFill>
                  <a:schemeClr val="tx1">
                    <a:lumMod val="50000"/>
                    <a:lumOff val="50000"/>
                  </a:schemeClr>
                </a:solidFill>
              </a:rPr>
              <a:t> </a:t>
            </a:r>
            <a:r>
              <a:rPr lang="en-US" sz="2800" dirty="0" err="1">
                <a:solidFill>
                  <a:schemeClr val="tx1">
                    <a:lumMod val="50000"/>
                    <a:lumOff val="50000"/>
                  </a:schemeClr>
                </a:solidFill>
              </a:rPr>
              <a:t>și</a:t>
            </a:r>
            <a:r>
              <a:rPr lang="en-US" sz="2800" dirty="0">
                <a:solidFill>
                  <a:schemeClr val="tx1">
                    <a:lumMod val="50000"/>
                    <a:lumOff val="50000"/>
                  </a:schemeClr>
                </a:solidFill>
              </a:rPr>
              <a:t> </a:t>
            </a:r>
            <a:r>
              <a:rPr lang="en-US" sz="2800" dirty="0" err="1">
                <a:solidFill>
                  <a:schemeClr val="tx1">
                    <a:lumMod val="50000"/>
                    <a:lumOff val="50000"/>
                  </a:schemeClr>
                </a:solidFill>
              </a:rPr>
              <a:t>eliminarea</a:t>
            </a:r>
            <a:r>
              <a:rPr lang="en-US" sz="2800" dirty="0">
                <a:solidFill>
                  <a:schemeClr val="tx1">
                    <a:lumMod val="50000"/>
                    <a:lumOff val="50000"/>
                  </a:schemeClr>
                </a:solidFill>
              </a:rPr>
              <a:t> </a:t>
            </a:r>
            <a:r>
              <a:rPr lang="en-US" sz="2800" dirty="0" err="1">
                <a:solidFill>
                  <a:schemeClr val="tx1">
                    <a:lumMod val="50000"/>
                    <a:lumOff val="50000"/>
                  </a:schemeClr>
                </a:solidFill>
              </a:rPr>
              <a:t>zgomotului</a:t>
            </a:r>
            <a:endParaRPr lang="en-US" sz="2800" dirty="0">
              <a:solidFill>
                <a:schemeClr val="tx1">
                  <a:lumMod val="50000"/>
                  <a:lumOff val="50000"/>
                </a:schemeClr>
              </a:solidFill>
            </a:endParaRPr>
          </a:p>
          <a:p>
            <a:r>
              <a:rPr lang="en-US" sz="2800" dirty="0">
                <a:solidFill>
                  <a:schemeClr val="tx1">
                    <a:lumMod val="50000"/>
                    <a:lumOff val="50000"/>
                  </a:schemeClr>
                </a:solidFill>
              </a:rPr>
              <a:t>C.11.4 </a:t>
            </a:r>
            <a:r>
              <a:rPr lang="en-US" sz="2800" dirty="0" err="1">
                <a:solidFill>
                  <a:schemeClr val="tx1">
                    <a:lumMod val="50000"/>
                    <a:lumOff val="50000"/>
                  </a:schemeClr>
                </a:solidFill>
              </a:rPr>
              <a:t>Detonarea</a:t>
            </a:r>
            <a:r>
              <a:rPr lang="en-US" sz="2800" dirty="0">
                <a:solidFill>
                  <a:schemeClr val="tx1">
                    <a:lumMod val="50000"/>
                    <a:lumOff val="50000"/>
                  </a:schemeClr>
                </a:solidFill>
              </a:rPr>
              <a:t> </a:t>
            </a:r>
            <a:r>
              <a:rPr lang="en-US" sz="2800" dirty="0" err="1">
                <a:solidFill>
                  <a:schemeClr val="tx1">
                    <a:lumMod val="50000"/>
                    <a:lumOff val="50000"/>
                  </a:schemeClr>
                </a:solidFill>
              </a:rPr>
              <a:t>și</a:t>
            </a:r>
            <a:r>
              <a:rPr lang="en-US" sz="2800" dirty="0">
                <a:solidFill>
                  <a:schemeClr val="tx1">
                    <a:lumMod val="50000"/>
                    <a:lumOff val="50000"/>
                  </a:schemeClr>
                </a:solidFill>
              </a:rPr>
              <a:t> </a:t>
            </a:r>
            <a:r>
              <a:rPr lang="en-US" sz="2800" dirty="0" err="1">
                <a:solidFill>
                  <a:schemeClr val="tx1">
                    <a:lumMod val="50000"/>
                    <a:lumOff val="50000"/>
                  </a:schemeClr>
                </a:solidFill>
              </a:rPr>
              <a:t>analiza</a:t>
            </a:r>
            <a:r>
              <a:rPr lang="en-US" sz="2800" dirty="0">
                <a:solidFill>
                  <a:schemeClr val="tx1">
                    <a:lumMod val="50000"/>
                    <a:lumOff val="50000"/>
                  </a:schemeClr>
                </a:solidFill>
              </a:rPr>
              <a:t> </a:t>
            </a:r>
            <a:r>
              <a:rPr lang="en-US" sz="2800" dirty="0" err="1">
                <a:solidFill>
                  <a:schemeClr val="tx1">
                    <a:lumMod val="50000"/>
                    <a:lumOff val="50000"/>
                  </a:schemeClr>
                </a:solidFill>
              </a:rPr>
              <a:t>virușilor</a:t>
            </a:r>
            <a:r>
              <a:rPr lang="en-US" sz="2800" dirty="0">
                <a:solidFill>
                  <a:schemeClr val="tx1">
                    <a:lumMod val="50000"/>
                    <a:lumOff val="50000"/>
                  </a:schemeClr>
                </a:solidFill>
              </a:rPr>
              <a:t> </a:t>
            </a:r>
            <a:r>
              <a:rPr lang="en-US" sz="2800" dirty="0" err="1">
                <a:solidFill>
                  <a:schemeClr val="tx1">
                    <a:lumMod val="50000"/>
                    <a:lumOff val="50000"/>
                  </a:schemeClr>
                </a:solidFill>
              </a:rPr>
              <a:t>prin</a:t>
            </a:r>
            <a:r>
              <a:rPr lang="en-US" sz="2800" dirty="0">
                <a:solidFill>
                  <a:schemeClr val="tx1">
                    <a:lumMod val="50000"/>
                    <a:lumOff val="50000"/>
                  </a:schemeClr>
                </a:solidFill>
              </a:rPr>
              <a:t> </a:t>
            </a:r>
            <a:r>
              <a:rPr lang="en-US" sz="2800" dirty="0" err="1">
                <a:solidFill>
                  <a:schemeClr val="tx1">
                    <a:lumMod val="50000"/>
                    <a:lumOff val="50000"/>
                  </a:schemeClr>
                </a:solidFill>
              </a:rPr>
              <a:t>utilizarea</a:t>
            </a:r>
            <a:r>
              <a:rPr lang="en-US" sz="2800" dirty="0">
                <a:solidFill>
                  <a:schemeClr val="tx1">
                    <a:lumMod val="50000"/>
                    <a:lumOff val="50000"/>
                  </a:schemeClr>
                </a:solidFill>
              </a:rPr>
              <a:t> </a:t>
            </a:r>
            <a:r>
              <a:rPr lang="en-US" sz="2800" dirty="0" err="1">
                <a:solidFill>
                  <a:schemeClr val="tx1">
                    <a:lumMod val="50000"/>
                    <a:lumOff val="50000"/>
                  </a:schemeClr>
                </a:solidFill>
              </a:rPr>
              <a:t>unui</a:t>
            </a:r>
            <a:r>
              <a:rPr lang="en-US" sz="2800" dirty="0">
                <a:solidFill>
                  <a:schemeClr val="tx1">
                    <a:lumMod val="50000"/>
                    <a:lumOff val="50000"/>
                  </a:schemeClr>
                </a:solidFill>
              </a:rPr>
              <a:t> honeypot</a:t>
            </a:r>
          </a:p>
        </p:txBody>
      </p:sp>
      <p:sp>
        <p:nvSpPr>
          <p:cNvPr id="4" name="Rectangle 3"/>
          <p:cNvSpPr/>
          <p:nvPr/>
        </p:nvSpPr>
        <p:spPr>
          <a:xfrm>
            <a:off x="685800" y="2039546"/>
            <a:ext cx="9780306" cy="523220"/>
          </a:xfrm>
          <a:prstGeom prst="rect">
            <a:avLst/>
          </a:prstGeom>
        </p:spPr>
        <p:txBody>
          <a:bodyPr wrap="none">
            <a:spAutoFit/>
          </a:bodyPr>
          <a:lstStyle/>
          <a:p>
            <a:r>
              <a:rPr lang="it-IT" sz="2800" dirty="0">
                <a:solidFill>
                  <a:prstClr val="black">
                    <a:lumMod val="50000"/>
                    <a:lumOff val="50000"/>
                  </a:prstClr>
                </a:solidFill>
              </a:rPr>
              <a:t>C.11 Detonarea malware și ingineria inversă a comportamentului</a:t>
            </a:r>
            <a:r>
              <a:rPr lang="en-US" sz="2800" dirty="0">
                <a:solidFill>
                  <a:prstClr val="black">
                    <a:lumMod val="50000"/>
                    <a:lumOff val="50000"/>
                  </a:prstClr>
                </a:solidFill>
              </a:rPr>
              <a:t>:</a:t>
            </a:r>
          </a:p>
        </p:txBody>
      </p:sp>
      <p:sp>
        <p:nvSpPr>
          <p:cNvPr id="6" name="Rectangle 5"/>
          <p:cNvSpPr/>
          <p:nvPr/>
        </p:nvSpPr>
        <p:spPr>
          <a:xfrm>
            <a:off x="0" y="1775379"/>
            <a:ext cx="11769811" cy="62386"/>
          </a:xfrm>
          <a:prstGeom prst="rect">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Tree>
    <p:extLst>
      <p:ext uri="{BB962C8B-B14F-4D97-AF65-F5344CB8AC3E}">
        <p14:creationId xmlns:p14="http://schemas.microsoft.com/office/powerpoint/2010/main" val="743105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68891" y="2419484"/>
            <a:ext cx="3490262" cy="1760373"/>
          </a:xfrm>
        </p:spPr>
      </p:pic>
      <p:sp>
        <p:nvSpPr>
          <p:cNvPr id="3" name="Rectangle 2"/>
          <p:cNvSpPr/>
          <p:nvPr/>
        </p:nvSpPr>
        <p:spPr>
          <a:xfrm>
            <a:off x="6680132" y="4835976"/>
            <a:ext cx="4653615" cy="923330"/>
          </a:xfrm>
          <a:prstGeom prst="rect">
            <a:avLst/>
          </a:prstGeom>
        </p:spPr>
        <p:txBody>
          <a:bodyPr wrap="square">
            <a:spAutoFit/>
          </a:bodyPr>
          <a:lstStyle/>
          <a:p>
            <a:r>
              <a:rPr lang="en-US">
                <a:solidFill>
                  <a:prstClr val="black"/>
                </a:solidFill>
              </a:rPr>
              <a:t>Dupa un experiment Masina Virtuala trebuie Resetata prin selectarea : Restore current shapshot …</a:t>
            </a:r>
          </a:p>
        </p:txBody>
      </p:sp>
      <p:sp>
        <p:nvSpPr>
          <p:cNvPr id="7" name="Title 6"/>
          <p:cNvSpPr>
            <a:spLocks noGrp="1"/>
          </p:cNvSpPr>
          <p:nvPr>
            <p:ph type="title"/>
          </p:nvPr>
        </p:nvSpPr>
        <p:spPr/>
        <p:txBody>
          <a:bodyPr/>
          <a:lstStyle/>
          <a:p>
            <a:r>
              <a:rPr lang="en-US"/>
              <a:t>Post-Analiza</a:t>
            </a:r>
            <a:br>
              <a:rPr lang="en-US"/>
            </a:br>
            <a:r>
              <a:rPr lang="en-US"/>
              <a:t>Resetarea masinii virtuale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046" y="2102044"/>
            <a:ext cx="5376771" cy="4475402"/>
          </a:xfrm>
          <a:prstGeom prst="rect">
            <a:avLst/>
          </a:prstGeom>
        </p:spPr>
      </p:pic>
      <p:sp>
        <p:nvSpPr>
          <p:cNvPr id="9" name="Flowchart: Process 8"/>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237109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77038" y="1625165"/>
            <a:ext cx="9755187" cy="2766528"/>
          </a:xfrm>
        </p:spPr>
        <p:txBody>
          <a:bodyPr>
            <a:normAutofit fontScale="90000"/>
          </a:bodyPr>
          <a:lstStyle/>
          <a:p>
            <a:r>
              <a:rPr lang="en-US" u="sng" dirty="0"/>
              <a:t>C.11.3</a:t>
            </a:r>
            <a:br>
              <a:rPr lang="en-US" dirty="0"/>
            </a:br>
            <a:r>
              <a:rPr lang="it-IT" dirty="0"/>
              <a:t>Captarea evenimentelor efemere și eliminarea zgomotului</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3844516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Process Monitor &amp; Wireshark</a:t>
            </a:r>
            <a:br>
              <a:rPr lang="en-US"/>
            </a:br>
            <a:r>
              <a:rPr lang="en-US" sz="2000"/>
              <a:t>Detonarea unui fisier suspect</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46" y="2102045"/>
            <a:ext cx="5339258" cy="44441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82" y="2102045"/>
            <a:ext cx="5339259" cy="4444178"/>
          </a:xfrm>
          <a:prstGeom prst="rect">
            <a:avLst/>
          </a:prstGeom>
        </p:spPr>
      </p:pic>
      <p:sp>
        <p:nvSpPr>
          <p:cNvPr id="8" name="Flowchart: Process 7"/>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643386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Process Monitor &amp; Wireshark</a:t>
            </a:r>
            <a:br>
              <a:rPr lang="en-US"/>
            </a:br>
            <a:r>
              <a:rPr lang="en-US" sz="2000"/>
              <a:t>Operatiuni de scriere &amp; filtrele wireshark !</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46" y="2102045"/>
            <a:ext cx="5339259" cy="44441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82" y="2102045"/>
            <a:ext cx="5339259" cy="4444178"/>
          </a:xfrm>
          <a:prstGeom prst="rect">
            <a:avLst/>
          </a:prstGeom>
        </p:spPr>
      </p:pic>
      <p:sp>
        <p:nvSpPr>
          <p:cNvPr id="8" name="Flowchart: Process 7"/>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436362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Process Monitor</a:t>
            </a:r>
            <a:br>
              <a:rPr lang="en-US"/>
            </a:br>
            <a:r>
              <a:rPr lang="en-US"/>
              <a:t>Evaluarea evenimentelor efemere post-</a:t>
            </a:r>
            <a:r>
              <a:rPr lang="en-US" sz="2000"/>
              <a:t>Detonare</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46" y="2102045"/>
            <a:ext cx="5339259" cy="44441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82" y="2102046"/>
            <a:ext cx="5339259" cy="4444178"/>
          </a:xfrm>
          <a:prstGeom prst="rect">
            <a:avLst/>
          </a:prstGeom>
        </p:spPr>
      </p:pic>
      <p:sp>
        <p:nvSpPr>
          <p:cNvPr id="8" name="Flowchart: Process 7"/>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2602654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Process Monitor &amp; Wireshark</a:t>
            </a:r>
            <a:br>
              <a:rPr lang="en-US"/>
            </a:br>
            <a:r>
              <a:rPr lang="en-US" sz="2000"/>
              <a:t>Accesarea fisierelor scrise de malware</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47" y="2102046"/>
            <a:ext cx="5339258" cy="44441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82" y="2102045"/>
            <a:ext cx="5339259" cy="4444178"/>
          </a:xfrm>
          <a:prstGeom prst="rect">
            <a:avLst/>
          </a:prstGeom>
        </p:spPr>
      </p:pic>
      <p:sp>
        <p:nvSpPr>
          <p:cNvPr id="8" name="Flowchart: Process 7"/>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097508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77038" y="1625165"/>
            <a:ext cx="9755187" cy="2766528"/>
          </a:xfrm>
        </p:spPr>
        <p:txBody>
          <a:bodyPr>
            <a:normAutofit fontScale="90000"/>
          </a:bodyPr>
          <a:lstStyle/>
          <a:p>
            <a:r>
              <a:rPr lang="en-US" u="sng" dirty="0"/>
              <a:t>C.11.4</a:t>
            </a:r>
            <a:br>
              <a:rPr lang="en-US" dirty="0"/>
            </a:br>
            <a:r>
              <a:rPr lang="it-IT" dirty="0"/>
              <a:t>Detonarea și analiza virușilor prin utilizarea honeypot</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500450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Grp="1" noChangeAspect="1"/>
          </p:cNvPicPr>
          <p:nvPr>
            <p:ph sz="quarter" idx="4294967295"/>
          </p:nvPr>
        </p:nvPicPr>
        <p:blipFill>
          <a:blip r:embed="rId2" cstate="print">
            <a:extLst>
              <a:ext uri="{28A0092B-C50C-407E-A947-70E740481C1C}">
                <a14:useLocalDpi xmlns:a14="http://schemas.microsoft.com/office/drawing/2010/main" val="0"/>
              </a:ext>
            </a:extLst>
          </a:blip>
          <a:stretch>
            <a:fillRect/>
          </a:stretch>
        </p:blipFill>
        <p:spPr>
          <a:xfrm>
            <a:off x="1075328" y="2454776"/>
            <a:ext cx="10007355" cy="3311525"/>
          </a:xfrm>
          <a:prstGeom prst="rect">
            <a:avLst/>
          </a:prstGeom>
        </p:spPr>
      </p:pic>
      <p:sp>
        <p:nvSpPr>
          <p:cNvPr id="6" name="Title 1"/>
          <p:cNvSpPr>
            <a:spLocks noGrp="1"/>
          </p:cNvSpPr>
          <p:nvPr>
            <p:ph type="title"/>
          </p:nvPr>
        </p:nvSpPr>
        <p:spPr>
          <a:xfrm>
            <a:off x="385012" y="391026"/>
            <a:ext cx="10396882" cy="1012353"/>
          </a:xfrm>
        </p:spPr>
        <p:txBody>
          <a:bodyPr/>
          <a:lstStyle/>
          <a:p>
            <a:r>
              <a:rPr lang="en-US">
                <a:solidFill>
                  <a:schemeClr val="tx1">
                    <a:lumMod val="50000"/>
                    <a:lumOff val="50000"/>
                  </a:schemeClr>
                </a:solidFill>
              </a:rPr>
              <a:t>Două puncte principale:</a:t>
            </a:r>
          </a:p>
        </p:txBody>
      </p:sp>
      <p:sp>
        <p:nvSpPr>
          <p:cNvPr id="7" name="Flowchart: Process 6"/>
          <p:cNvSpPr/>
          <p:nvPr/>
        </p:nvSpPr>
        <p:spPr>
          <a:xfrm>
            <a:off x="435864" y="1503947"/>
            <a:ext cx="11280648" cy="5017169"/>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556499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2033"/>
            <a:ext cx="12192000" cy="5393933"/>
          </a:xfrm>
          <a:prstGeom prst="rect">
            <a:avLst/>
          </a:prstGeom>
        </p:spPr>
      </p:pic>
      <p:sp>
        <p:nvSpPr>
          <p:cNvPr id="8" name="Flowchart: Process 7"/>
          <p:cNvSpPr/>
          <p:nvPr/>
        </p:nvSpPr>
        <p:spPr>
          <a:xfrm>
            <a:off x="96253" y="3116179"/>
            <a:ext cx="3880183" cy="613610"/>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1756465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628" y="731580"/>
            <a:ext cx="10786351" cy="4911232"/>
          </a:xfrm>
          <a:prstGeom prst="rect">
            <a:avLst/>
          </a:prstGeom>
        </p:spPr>
      </p:pic>
      <p:sp>
        <p:nvSpPr>
          <p:cNvPr id="3" name="Flowchart: Process 2"/>
          <p:cNvSpPr/>
          <p:nvPr/>
        </p:nvSpPr>
        <p:spPr>
          <a:xfrm>
            <a:off x="523374" y="4728412"/>
            <a:ext cx="11051005" cy="1064794"/>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2927351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77038" y="1625165"/>
            <a:ext cx="9755187" cy="2766528"/>
          </a:xfrm>
        </p:spPr>
        <p:txBody>
          <a:bodyPr>
            <a:normAutofit fontScale="90000"/>
          </a:bodyPr>
          <a:lstStyle/>
          <a:p>
            <a:r>
              <a:rPr lang="en-US" u="sng" dirty="0"/>
              <a:t>C.10.1</a:t>
            </a:r>
            <a:br>
              <a:rPr lang="en-US" dirty="0"/>
            </a:br>
            <a:r>
              <a:rPr lang="en-US" dirty="0" err="1"/>
              <a:t>Filtre</a:t>
            </a:r>
            <a:r>
              <a:rPr lang="en-US" dirty="0"/>
              <a:t> pe </a:t>
            </a:r>
            <a:r>
              <a:rPr lang="en-US" dirty="0" err="1"/>
              <a:t>evenimentele</a:t>
            </a:r>
            <a:r>
              <a:rPr lang="en-US" dirty="0"/>
              <a:t> </a:t>
            </a:r>
            <a:r>
              <a:rPr lang="en-US" dirty="0" err="1"/>
              <a:t>sistemului</a:t>
            </a:r>
            <a:r>
              <a:rPr lang="en-US" dirty="0"/>
              <a:t> de </a:t>
            </a:r>
            <a:r>
              <a:rPr lang="en-US" dirty="0" err="1"/>
              <a:t>operare</a:t>
            </a:r>
            <a:r>
              <a:rPr lang="en-US" dirty="0"/>
              <a:t> cu Process Monitor</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334081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626" y="282743"/>
            <a:ext cx="3291654" cy="6268453"/>
          </a:xfrm>
          <a:prstGeom prst="rect">
            <a:avLst/>
          </a:prstGeom>
        </p:spPr>
      </p:pic>
      <p:sp>
        <p:nvSpPr>
          <p:cNvPr id="3" name="Flowchart: Process 2"/>
          <p:cNvSpPr/>
          <p:nvPr/>
        </p:nvSpPr>
        <p:spPr>
          <a:xfrm>
            <a:off x="192507" y="144380"/>
            <a:ext cx="4024562" cy="6569242"/>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
        <p:nvSpPr>
          <p:cNvPr id="5" name="Title 1"/>
          <p:cNvSpPr>
            <a:spLocks noGrp="1"/>
          </p:cNvSpPr>
          <p:nvPr>
            <p:ph type="title"/>
          </p:nvPr>
        </p:nvSpPr>
        <p:spPr>
          <a:xfrm>
            <a:off x="4602187" y="391026"/>
            <a:ext cx="7128601" cy="1012353"/>
          </a:xfrm>
        </p:spPr>
        <p:txBody>
          <a:bodyPr>
            <a:normAutofit fontScale="90000"/>
          </a:bodyPr>
          <a:lstStyle/>
          <a:p>
            <a:r>
              <a:rPr lang="en-US">
                <a:solidFill>
                  <a:schemeClr val="tx1">
                    <a:lumMod val="50000"/>
                    <a:lumOff val="50000"/>
                  </a:schemeClr>
                </a:solidFill>
              </a:rPr>
              <a:t>La ce ne asteptam post-infectie?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6040" y="2284797"/>
            <a:ext cx="4728217" cy="2956565"/>
          </a:xfrm>
          <a:prstGeom prst="rect">
            <a:avLst/>
          </a:prstGeom>
        </p:spPr>
      </p:pic>
    </p:spTree>
    <p:extLst>
      <p:ext uri="{BB962C8B-B14F-4D97-AF65-F5344CB8AC3E}">
        <p14:creationId xmlns:p14="http://schemas.microsoft.com/office/powerpoint/2010/main" val="2000508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Honeypot (borcanul cu miere)</a:t>
            </a:r>
          </a:p>
        </p:txBody>
      </p:sp>
      <p:sp>
        <p:nvSpPr>
          <p:cNvPr id="3" name="Content Placeholder 2"/>
          <p:cNvSpPr>
            <a:spLocks noGrp="1"/>
          </p:cNvSpPr>
          <p:nvPr>
            <p:ph sz="quarter" idx="13"/>
          </p:nvPr>
        </p:nvSpPr>
        <p:spPr>
          <a:xfrm>
            <a:off x="687976" y="0"/>
            <a:ext cx="10394707" cy="915778"/>
          </a:xfrm>
        </p:spPr>
        <p:txBody>
          <a:bodyPr/>
          <a:lstStyle/>
          <a:p>
            <a:pPr marL="0" indent="0">
              <a:buNone/>
            </a:pPr>
            <a:r>
              <a:rPr lang="en-US">
                <a:solidFill>
                  <a:schemeClr val="tx1">
                    <a:lumMod val="50000"/>
                    <a:lumOff val="50000"/>
                  </a:schemeClr>
                </a:solidFill>
              </a:rPr>
              <a:t>Ținte tentante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9015"/>
            <a:ext cx="11716116" cy="3905372"/>
          </a:xfrm>
          <a:prstGeom prst="rect">
            <a:avLst/>
          </a:prstGeom>
        </p:spPr>
      </p:pic>
    </p:spTree>
    <p:extLst>
      <p:ext uri="{BB962C8B-B14F-4D97-AF65-F5344CB8AC3E}">
        <p14:creationId xmlns:p14="http://schemas.microsoft.com/office/powerpoint/2010/main" val="253244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Instalare honeypot de pe moodle</a:t>
            </a:r>
            <a:br>
              <a:rPr lang="en-US"/>
            </a:br>
            <a:r>
              <a:rPr lang="en-US"/>
              <a:t>Ce este un honeypot pentru infectie?</a:t>
            </a:r>
          </a:p>
        </p:txBody>
      </p:sp>
      <p:pic>
        <p:nvPicPr>
          <p:cNvPr id="7"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46" y="2102044"/>
            <a:ext cx="5339258" cy="447540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82" y="2102043"/>
            <a:ext cx="5339259" cy="4475403"/>
          </a:xfrm>
          <a:prstGeom prst="rect">
            <a:avLst/>
          </a:prstGeom>
        </p:spPr>
      </p:pic>
      <p:sp>
        <p:nvSpPr>
          <p:cNvPr id="9" name="Flowchart: Process 8"/>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2137715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Verificarea tipului de infectie</a:t>
            </a:r>
            <a:br>
              <a:rPr lang="en-US"/>
            </a:br>
            <a:r>
              <a:rPr lang="en-US"/>
              <a:t>Alegerea unei mostre de virus (fisier infectat)</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45" y="2085286"/>
            <a:ext cx="5396900" cy="4492157"/>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82" y="2085285"/>
            <a:ext cx="5396900" cy="4492157"/>
          </a:xfrm>
          <a:prstGeom prst="rect">
            <a:avLst/>
          </a:prstGeom>
        </p:spPr>
      </p:pic>
      <p:sp>
        <p:nvSpPr>
          <p:cNvPr id="17" name="Flowchart: Process 16"/>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244650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Modificarea numelui fisiereului infectat</a:t>
            </a:r>
            <a:br>
              <a:rPr lang="en-US"/>
            </a:br>
            <a:r>
              <a:rPr lang="en-US"/>
              <a:t>Copierea temporara pe desktop</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45" y="2085285"/>
            <a:ext cx="5396901" cy="449215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81" y="2085285"/>
            <a:ext cx="5396901" cy="4492157"/>
          </a:xfrm>
          <a:prstGeom prst="rect">
            <a:avLst/>
          </a:prstGeom>
        </p:spPr>
      </p:pic>
      <p:sp>
        <p:nvSpPr>
          <p:cNvPr id="10" name="Flowchart: Process 9"/>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553891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Mutarea virusului de pe desktop</a:t>
            </a:r>
            <a:br>
              <a:rPr lang="en-US"/>
            </a:br>
            <a:r>
              <a:rPr lang="en-US"/>
              <a:t>in directorul desktop al honeypot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45" y="2085284"/>
            <a:ext cx="5396901" cy="449215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4881" y="2085285"/>
            <a:ext cx="5396901" cy="4492157"/>
          </a:xfrm>
          <a:prstGeom prst="rect">
            <a:avLst/>
          </a:prstGeom>
        </p:spPr>
      </p:pic>
      <p:sp>
        <p:nvSpPr>
          <p:cNvPr id="9" name="Flowchart: Process 8"/>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2280490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Pregatirea filtrelor </a:t>
            </a:r>
            <a:br>
              <a:rPr lang="en-US"/>
            </a:br>
            <a:r>
              <a:rPr lang="en-US"/>
              <a:t>pentru process monitor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45" y="2085284"/>
            <a:ext cx="5396900" cy="449215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4881" y="2085284"/>
            <a:ext cx="5396901" cy="4492157"/>
          </a:xfrm>
          <a:prstGeom prst="rect">
            <a:avLst/>
          </a:prstGeom>
        </p:spPr>
      </p:pic>
      <p:sp>
        <p:nvSpPr>
          <p:cNvPr id="9" name="Flowchart: Process 8"/>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2871388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Eliminarea manuala a zgomotuui din</a:t>
            </a:r>
            <a:br>
              <a:rPr lang="en-US"/>
            </a:br>
            <a:r>
              <a:rPr lang="en-US"/>
              <a:t>process monitor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45" y="2085283"/>
            <a:ext cx="5396901" cy="449215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81" y="2085283"/>
            <a:ext cx="5396900" cy="4492157"/>
          </a:xfrm>
          <a:prstGeom prst="rect">
            <a:avLst/>
          </a:prstGeom>
        </p:spPr>
      </p:pic>
      <p:sp>
        <p:nvSpPr>
          <p:cNvPr id="9" name="Flowchart: Process 8"/>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3751084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Pornirea wireshark</a:t>
            </a:r>
            <a:br>
              <a:rPr lang="en-US"/>
            </a:br>
            <a:r>
              <a:rPr lang="en-US"/>
              <a:t>in paralel cu process monitor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044" y="2085282"/>
            <a:ext cx="5396901" cy="449215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80" y="2085282"/>
            <a:ext cx="5396901" cy="4492157"/>
          </a:xfrm>
          <a:prstGeom prst="rect">
            <a:avLst/>
          </a:prstGeom>
        </p:spPr>
      </p:pic>
      <p:sp>
        <p:nvSpPr>
          <p:cNvPr id="9" name="Flowchart: Process 8"/>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2491783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Eliminarea zgomotului </a:t>
            </a:r>
            <a:br>
              <a:rPr lang="en-US"/>
            </a:br>
            <a:r>
              <a:rPr lang="en-US" sz="2000"/>
              <a:t>produs de wireshark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44" y="2085281"/>
            <a:ext cx="5396901" cy="449215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80" y="2085282"/>
            <a:ext cx="5396901" cy="4492157"/>
          </a:xfrm>
          <a:prstGeom prst="rect">
            <a:avLst/>
          </a:prstGeom>
        </p:spPr>
      </p:pic>
      <p:sp>
        <p:nvSpPr>
          <p:cNvPr id="9" name="Flowchart: Process 8"/>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789089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Process Monitor</a:t>
            </a:r>
            <a:br>
              <a:rPr lang="en-US"/>
            </a:br>
            <a:r>
              <a:rPr lang="en-US" sz="2000"/>
              <a:t>Filtre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47" y="2102044"/>
            <a:ext cx="5376771" cy="447540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83" y="2102044"/>
            <a:ext cx="5376771" cy="4475402"/>
          </a:xfrm>
          <a:prstGeom prst="rect">
            <a:avLst/>
          </a:prstGeom>
        </p:spPr>
      </p:pic>
      <p:sp>
        <p:nvSpPr>
          <p:cNvPr id="8" name="Flowchart: Process 7"/>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834144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Detonare virus &amp; observatii</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44" y="2085280"/>
            <a:ext cx="5396900" cy="449215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4879" y="2085280"/>
            <a:ext cx="5396901" cy="4492157"/>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192" y="3733357"/>
            <a:ext cx="3592402" cy="2246337"/>
          </a:xfrm>
          <a:prstGeom prst="rect">
            <a:avLst/>
          </a:prstGeom>
        </p:spPr>
      </p:pic>
      <p:sp>
        <p:nvSpPr>
          <p:cNvPr id="10" name="Flowchart: Process 9"/>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476243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Infecție în desfășurare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44" y="2085280"/>
            <a:ext cx="5396901" cy="449215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4879" y="2085280"/>
            <a:ext cx="5396901" cy="4492157"/>
          </a:xfrm>
          <a:prstGeom prst="rect">
            <a:avLst/>
          </a:prstGeom>
        </p:spPr>
      </p:pic>
      <p:sp>
        <p:nvSpPr>
          <p:cNvPr id="7" name="Flowchart: Process 6"/>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86681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Inchidere </a:t>
            </a:r>
            <a:br>
              <a:rPr lang="en-US"/>
            </a:br>
            <a:r>
              <a:rPr lang="en-US"/>
              <a:t>prin restaurarea masinii virtuale la vechea stare</a:t>
            </a:r>
          </a:p>
        </p:txBody>
      </p:sp>
      <p:sp>
        <p:nvSpPr>
          <p:cNvPr id="5" name="Content Placeholder 2"/>
          <p:cNvSpPr txBox="1">
            <a:spLocks/>
          </p:cNvSpPr>
          <p:nvPr/>
        </p:nvSpPr>
        <p:spPr>
          <a:xfrm>
            <a:off x="6527132" y="2403080"/>
            <a:ext cx="479458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it-IT"/>
              <a:t>Inchiderea oricarui experiment prin restaurarea masinii virtuale la vechea stare!</a:t>
            </a:r>
            <a:endParaRPr lang="en-US"/>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45" y="2102043"/>
            <a:ext cx="5339259" cy="4475403"/>
          </a:xfrm>
          <a:prstGeom prst="rect">
            <a:avLst/>
          </a:prstGeom>
        </p:spPr>
      </p:pic>
      <p:sp>
        <p:nvSpPr>
          <p:cNvPr id="8" name="Flowchart: Process 7"/>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340674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77038" y="1625165"/>
            <a:ext cx="9755187" cy="2766528"/>
          </a:xfrm>
        </p:spPr>
        <p:txBody>
          <a:bodyPr>
            <a:normAutofit fontScale="90000"/>
          </a:bodyPr>
          <a:lstStyle/>
          <a:p>
            <a:r>
              <a:rPr lang="en-US" u="sng" dirty="0"/>
              <a:t>C.11.5</a:t>
            </a:r>
            <a:br>
              <a:rPr lang="en-US" dirty="0"/>
            </a:br>
            <a:r>
              <a:rPr lang="it-IT" dirty="0"/>
              <a:t>Vizualizați evenimentele post detonare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5305131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lowchart: Process 19"/>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Bcompare – Analiza Honeypot</a:t>
            </a:r>
            <a:br>
              <a:rPr lang="en-US"/>
            </a:br>
            <a:r>
              <a:rPr lang="it-IT" sz="1800"/>
              <a:t>compararea conţinutului a două fişiere</a:t>
            </a:r>
            <a:endParaRPr lang="en-US" sz="180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743" y="2249931"/>
            <a:ext cx="4909143" cy="4086168"/>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456" y="2249930"/>
            <a:ext cx="4913376" cy="4089691"/>
          </a:xfrm>
          <a:prstGeom prst="rect">
            <a:avLst/>
          </a:prstGeom>
        </p:spPr>
      </p:pic>
      <p:sp>
        <p:nvSpPr>
          <p:cNvPr id="6" name="Right Arrow 5"/>
          <p:cNvSpPr/>
          <p:nvPr/>
        </p:nvSpPr>
        <p:spPr>
          <a:xfrm rot="19859067">
            <a:off x="2773481" y="3038942"/>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ight Arrow 6"/>
          <p:cNvSpPr/>
          <p:nvPr/>
        </p:nvSpPr>
        <p:spPr>
          <a:xfrm rot="19859067">
            <a:off x="10446136" y="3038943"/>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2571977" y="3114987"/>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sp>
        <p:nvSpPr>
          <p:cNvPr id="13" name="Oval 12"/>
          <p:cNvSpPr/>
          <p:nvPr/>
        </p:nvSpPr>
        <p:spPr>
          <a:xfrm>
            <a:off x="10216363" y="3114987"/>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sz="1400" kern="0">
                <a:solidFill>
                  <a:prstClr val="white"/>
                </a:solidFill>
                <a:latin typeface="Calibri" panose="020F0502020204030204"/>
              </a:rPr>
              <a:t>2’</a:t>
            </a:r>
          </a:p>
        </p:txBody>
      </p:sp>
      <p:sp>
        <p:nvSpPr>
          <p:cNvPr id="14" name="Right Arrow 13"/>
          <p:cNvSpPr/>
          <p:nvPr/>
        </p:nvSpPr>
        <p:spPr>
          <a:xfrm rot="19859067">
            <a:off x="5081326" y="3024244"/>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ight Arrow 14"/>
          <p:cNvSpPr/>
          <p:nvPr/>
        </p:nvSpPr>
        <p:spPr>
          <a:xfrm rot="19859067">
            <a:off x="8075898" y="3024243"/>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7815312" y="3114987"/>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sp>
        <p:nvSpPr>
          <p:cNvPr id="17" name="Oval 16"/>
          <p:cNvSpPr/>
          <p:nvPr/>
        </p:nvSpPr>
        <p:spPr>
          <a:xfrm>
            <a:off x="4888127" y="3102796"/>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sz="1400" kern="0">
                <a:solidFill>
                  <a:prstClr val="white"/>
                </a:solidFill>
                <a:latin typeface="Calibri" panose="020F0502020204030204"/>
              </a:rPr>
              <a:t>1’</a:t>
            </a:r>
          </a:p>
        </p:txBody>
      </p:sp>
      <p:sp>
        <p:nvSpPr>
          <p:cNvPr id="19" name="Rectangle 18"/>
          <p:cNvSpPr/>
          <p:nvPr/>
        </p:nvSpPr>
        <p:spPr>
          <a:xfrm>
            <a:off x="7074243" y="924444"/>
            <a:ext cx="4615248" cy="646331"/>
          </a:xfrm>
          <a:prstGeom prst="rect">
            <a:avLst/>
          </a:prstGeom>
        </p:spPr>
        <p:txBody>
          <a:bodyPr wrap="square">
            <a:spAutoFit/>
          </a:bodyPr>
          <a:lstStyle/>
          <a:p>
            <a:r>
              <a:rPr lang="en-US">
                <a:solidFill>
                  <a:prstClr val="white"/>
                </a:solidFill>
              </a:rPr>
              <a:t>Observați diferența în cantitatea de informație dintre coada fișierului infectat și cel neinfectat.</a:t>
            </a:r>
          </a:p>
        </p:txBody>
      </p:sp>
      <p:sp>
        <p:nvSpPr>
          <p:cNvPr id="3" name="Rounded Rectangular Callout 2"/>
          <p:cNvSpPr/>
          <p:nvPr/>
        </p:nvSpPr>
        <p:spPr>
          <a:xfrm>
            <a:off x="7000103" y="4967416"/>
            <a:ext cx="1476632" cy="685800"/>
          </a:xfrm>
          <a:prstGeom prst="wedgeRoundRectCallout">
            <a:avLst>
              <a:gd name="adj1" fmla="val -21251"/>
              <a:gd name="adj2" fmla="val -1041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Coadă fisier infectat</a:t>
            </a:r>
          </a:p>
        </p:txBody>
      </p:sp>
      <p:sp>
        <p:nvSpPr>
          <p:cNvPr id="21" name="Rounded Rectangular Callout 20"/>
          <p:cNvSpPr/>
          <p:nvPr/>
        </p:nvSpPr>
        <p:spPr>
          <a:xfrm>
            <a:off x="9108288" y="4293015"/>
            <a:ext cx="1476632" cy="685800"/>
          </a:xfrm>
          <a:prstGeom prst="wedgeRoundRectCallout">
            <a:avLst>
              <a:gd name="adj1" fmla="val -21251"/>
              <a:gd name="adj2" fmla="val -1041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Coadă fisier neinfectat</a:t>
            </a:r>
          </a:p>
        </p:txBody>
      </p:sp>
      <p:grpSp>
        <p:nvGrpSpPr>
          <p:cNvPr id="4" name="Group 3"/>
          <p:cNvGrpSpPr/>
          <p:nvPr/>
        </p:nvGrpSpPr>
        <p:grpSpPr>
          <a:xfrm>
            <a:off x="5586369" y="5686613"/>
            <a:ext cx="782696" cy="519294"/>
            <a:chOff x="5586369" y="5686613"/>
            <a:chExt cx="782696" cy="519294"/>
          </a:xfrm>
        </p:grpSpPr>
        <p:sp>
          <p:nvSpPr>
            <p:cNvPr id="18" name="Right Arrow 17"/>
            <p:cNvSpPr/>
            <p:nvPr/>
          </p:nvSpPr>
          <p:spPr>
            <a:xfrm rot="19859067">
              <a:off x="5787873" y="5686613"/>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5586369" y="5762658"/>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23" name="Group 22"/>
          <p:cNvGrpSpPr/>
          <p:nvPr/>
        </p:nvGrpSpPr>
        <p:grpSpPr>
          <a:xfrm>
            <a:off x="217047" y="3039045"/>
            <a:ext cx="782696" cy="519294"/>
            <a:chOff x="5586369" y="5686613"/>
            <a:chExt cx="782696" cy="519294"/>
          </a:xfrm>
        </p:grpSpPr>
        <p:sp>
          <p:nvSpPr>
            <p:cNvPr id="24" name="Right Arrow 23"/>
            <p:cNvSpPr/>
            <p:nvPr/>
          </p:nvSpPr>
          <p:spPr>
            <a:xfrm rot="19859067">
              <a:off x="5787873" y="5686613"/>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Oval 24"/>
            <p:cNvSpPr/>
            <p:nvPr/>
          </p:nvSpPr>
          <p:spPr>
            <a:xfrm>
              <a:off x="5586369" y="5762658"/>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spTree>
    <p:extLst>
      <p:ext uri="{BB962C8B-B14F-4D97-AF65-F5344CB8AC3E}">
        <p14:creationId xmlns:p14="http://schemas.microsoft.com/office/powerpoint/2010/main" val="1714966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normAutofit/>
          </a:bodyPr>
          <a:lstStyle/>
          <a:p>
            <a:r>
              <a:rPr lang="en-US"/>
              <a:t>Process Monitor </a:t>
            </a:r>
            <a:br>
              <a:rPr lang="en-US"/>
            </a:br>
            <a:r>
              <a:rPr lang="en-US" sz="2000"/>
              <a:t>analiza unui malware într-o mașină virtuală (VM)</a:t>
            </a:r>
          </a:p>
        </p:txBody>
      </p:sp>
      <p:sp>
        <p:nvSpPr>
          <p:cNvPr id="3" name="Content Placeholder 2"/>
          <p:cNvSpPr>
            <a:spLocks noGrp="1"/>
          </p:cNvSpPr>
          <p:nvPr>
            <p:ph idx="1"/>
          </p:nvPr>
        </p:nvSpPr>
        <p:spPr>
          <a:xfrm>
            <a:off x="581192" y="2048256"/>
            <a:ext cx="11029615" cy="4450080"/>
          </a:xfrm>
        </p:spPr>
        <p:txBody>
          <a:bodyPr>
            <a:normAutofit fontScale="47500" lnSpcReduction="20000"/>
          </a:bodyPr>
          <a:lstStyle/>
          <a:p>
            <a:pPr marL="0" indent="0">
              <a:buNone/>
            </a:pPr>
            <a:r>
              <a:rPr lang="en-US" u="sng"/>
              <a:t>1. Activitatea Proceselor</a:t>
            </a:r>
          </a:p>
          <a:p>
            <a:r>
              <a:rPr lang="en-US" b="1"/>
              <a:t>Crearea și terminarea proceselor.</a:t>
            </a:r>
            <a:r>
              <a:rPr lang="en-US"/>
              <a:t> Observați procesele create de malware. Anumite malware-uri pot lansa noi procese, fie pentru a executa sarcini specifice, fie pentru a se masca.</a:t>
            </a:r>
          </a:p>
          <a:p>
            <a:r>
              <a:rPr lang="en-US" b="1"/>
              <a:t>Relațiile între procese. </a:t>
            </a:r>
            <a:r>
              <a:rPr lang="en-US"/>
              <a:t>Identificați dacă malware-ul creează procese copil sau dacă interacționează cu alte procese existente.</a:t>
            </a:r>
          </a:p>
          <a:p>
            <a:pPr marL="0" indent="0">
              <a:buNone/>
            </a:pPr>
            <a:endParaRPr lang="en-US"/>
          </a:p>
          <a:p>
            <a:pPr marL="0" indent="0">
              <a:buNone/>
            </a:pPr>
            <a:r>
              <a:rPr lang="en-US" u="sng"/>
              <a:t>2. Modificări în Sistemul de Fișiere</a:t>
            </a:r>
          </a:p>
          <a:p>
            <a:r>
              <a:rPr lang="en-US" b="1"/>
              <a:t>Crearea, modificarea și ștergerea fișierelor. </a:t>
            </a:r>
            <a:r>
              <a:rPr lang="en-US"/>
              <a:t>Fiți atenți la fișierele create sau modificate de malware, deoarece acestea pot indica activități precum extracția de date, instalarea de componente suplimentare sau încercări de persistență.</a:t>
            </a:r>
          </a:p>
          <a:p>
            <a:r>
              <a:rPr lang="en-US" b="1"/>
              <a:t>Accesări suspecte de fișiere. </a:t>
            </a:r>
            <a:r>
              <a:rPr lang="en-US"/>
              <a:t>Monitorizați accesul la fișiere de configurare sau sistem, care ar putea sugera încercări de modificare a setărilor sistemului.</a:t>
            </a:r>
          </a:p>
          <a:p>
            <a:endParaRPr lang="en-US"/>
          </a:p>
          <a:p>
            <a:pPr marL="0" indent="0">
              <a:buNone/>
            </a:pPr>
            <a:r>
              <a:rPr lang="en-US" u="sng"/>
              <a:t>3. Modificări în Registri</a:t>
            </a:r>
          </a:p>
          <a:p>
            <a:r>
              <a:rPr lang="en-US" b="1"/>
              <a:t>Crearea, modificarea și ștergerea cheilor de registru. </a:t>
            </a:r>
            <a:r>
              <a:rPr lang="en-US"/>
              <a:t>Malware-ul adesea modifică registrii pentru a asigura persistența, a modifica setările sistemului sau a dezactiva funcții de securitate.</a:t>
            </a:r>
          </a:p>
          <a:p>
            <a:r>
              <a:rPr lang="en-US" b="1"/>
              <a:t>Acces la registri specifici. </a:t>
            </a:r>
            <a:r>
              <a:rPr lang="en-US"/>
              <a:t>Observați accesul la chei de registru ce controlează autorun, servicii, sau setări de rețea.</a:t>
            </a:r>
          </a:p>
          <a:p>
            <a:endParaRPr lang="en-US"/>
          </a:p>
          <a:p>
            <a:pPr marL="0" indent="0">
              <a:buNone/>
            </a:pPr>
            <a:r>
              <a:rPr lang="en-US" u="sng"/>
              <a:t>4. Activitatea de Rețea</a:t>
            </a:r>
          </a:p>
          <a:p>
            <a:r>
              <a:rPr lang="en-US" b="1"/>
              <a:t>Conexiuni de rețea. </a:t>
            </a:r>
            <a:r>
              <a:rPr lang="en-US"/>
              <a:t>Monitorizați orice încercare de conexiune la adrese IP sau domenii externe, ceea ce poate indica comunicații cu un server de comandă și control (C&amp;C) sau încercări de exfiltrare a datelor.</a:t>
            </a:r>
          </a:p>
          <a:p>
            <a:r>
              <a:rPr lang="en-US" b="1"/>
              <a:t>Modificări ale setărilor de rețea. </a:t>
            </a:r>
            <a:r>
              <a:rPr lang="en-US"/>
              <a:t>Verificați dacă malware-ul modifică setările de rețea, cum ar fi proxy-uri sau DNS.</a:t>
            </a:r>
          </a:p>
          <a:p>
            <a:endParaRPr lang="en-US"/>
          </a:p>
          <a:p>
            <a:pPr marL="0" indent="0">
              <a:buNone/>
            </a:pPr>
            <a:r>
              <a:rPr lang="en-US" u="sng"/>
              <a:t>5. Hook-uri și DLL-uri Injectate</a:t>
            </a:r>
          </a:p>
          <a:p>
            <a:r>
              <a:rPr lang="en-US" b="1"/>
              <a:t>Injectarea de cod. </a:t>
            </a:r>
            <a:r>
              <a:rPr lang="en-US"/>
              <a:t>Multe tipuri de malware injectează cod în alte procese pentru a executa operațiuni în mod ascuns sau pentru a obține drepturi de acces mai mari.</a:t>
            </a:r>
          </a:p>
          <a:p>
            <a:r>
              <a:rPr lang="en-US" b="1"/>
              <a:t>Modificări ale DLL-urilor. </a:t>
            </a:r>
            <a:r>
              <a:rPr lang="en-US"/>
              <a:t>Atunci când un malware adaugă sau modifică DLL-uri, poate afecta funcționalitatea sistemului sau poate obține funcționalități suplimentare.</a:t>
            </a:r>
          </a:p>
        </p:txBody>
      </p:sp>
    </p:spTree>
    <p:extLst>
      <p:ext uri="{BB962C8B-B14F-4D97-AF65-F5344CB8AC3E}">
        <p14:creationId xmlns:p14="http://schemas.microsoft.com/office/powerpoint/2010/main" val="3010413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Sfaturi Generale</a:t>
            </a:r>
            <a:br>
              <a:rPr lang="en-US"/>
            </a:br>
            <a:r>
              <a:rPr lang="en-US"/>
              <a:t>                                        Process Monitor</a:t>
            </a:r>
          </a:p>
        </p:txBody>
      </p:sp>
      <p:sp>
        <p:nvSpPr>
          <p:cNvPr id="3" name="Content Placeholder 2"/>
          <p:cNvSpPr>
            <a:spLocks noGrp="1"/>
          </p:cNvSpPr>
          <p:nvPr>
            <p:ph idx="1"/>
          </p:nvPr>
        </p:nvSpPr>
        <p:spPr>
          <a:xfrm>
            <a:off x="581192" y="2180496"/>
            <a:ext cx="11029615" cy="4202016"/>
          </a:xfrm>
        </p:spPr>
        <p:txBody>
          <a:bodyPr>
            <a:normAutofit/>
          </a:bodyPr>
          <a:lstStyle/>
          <a:p>
            <a:r>
              <a:rPr lang="en-US" b="1"/>
              <a:t>Filtrați și sortați datele. </a:t>
            </a:r>
            <a:r>
              <a:rPr lang="en-US"/>
              <a:t>Utilizați filtrele Process Monitor pentru a izola activitățile suspecte și a reduce zgomotul de fundal al activităților sistemului normal.</a:t>
            </a:r>
          </a:p>
          <a:p>
            <a:endParaRPr lang="en-US"/>
          </a:p>
          <a:p>
            <a:r>
              <a:rPr lang="en-US" b="1"/>
              <a:t>Exportați și salvați logurile. </a:t>
            </a:r>
            <a:r>
              <a:rPr lang="en-US"/>
              <a:t>Salvați logurile de monitorizare pentru analiză ulterioară și pentru a avea un punct de referință.</a:t>
            </a:r>
          </a:p>
          <a:p>
            <a:endParaRPr lang="en-US"/>
          </a:p>
          <a:p>
            <a:r>
              <a:rPr lang="en-US" b="1"/>
              <a:t>Utilizați snapshot-uri ale VM-ului. </a:t>
            </a:r>
            <a:r>
              <a:rPr lang="en-US"/>
              <a:t>Faceți snapshot-uri înainte și după detonarea malware-ului pentru a putea reveni rapid la o stare cunoscută și curată.</a:t>
            </a:r>
          </a:p>
          <a:p>
            <a:endParaRPr lang="en-US"/>
          </a:p>
          <a:p>
            <a:r>
              <a:rPr lang="en-US" b="1"/>
              <a:t>Folosiți alte unelte de analiză. </a:t>
            </a:r>
            <a:r>
              <a:rPr lang="en-US"/>
              <a:t>Complementați analiza cu alte unelte de securitate, cum ar fi antivirus, analizor de trafic de rețea, și unelte de analiză de malware pentru o imagine de ansamblu completă.</a:t>
            </a:r>
          </a:p>
        </p:txBody>
      </p:sp>
      <p:sp>
        <p:nvSpPr>
          <p:cNvPr id="6" name="Flowchart: Process 5"/>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4" name="Rectangle 3"/>
          <p:cNvSpPr/>
          <p:nvPr/>
        </p:nvSpPr>
        <p:spPr>
          <a:xfrm>
            <a:off x="694944" y="1213104"/>
            <a:ext cx="705307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331651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p:cNvSpPr/>
          <p:nvPr/>
        </p:nvSpPr>
        <p:spPr>
          <a:xfrm>
            <a:off x="451104" y="2003304"/>
            <a:ext cx="11289792" cy="430605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Process Monitor</a:t>
            </a:r>
            <a:br>
              <a:rPr lang="en-US"/>
            </a:br>
            <a:r>
              <a:rPr lang="en-US" sz="2000"/>
              <a:t>Setup pentru salvarea jurnalului (ordinea coloanelor)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74" y="2296385"/>
            <a:ext cx="5353907" cy="365331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726" y="2296385"/>
            <a:ext cx="5353905" cy="3653311"/>
          </a:xfrm>
          <a:prstGeom prst="rect">
            <a:avLst/>
          </a:prstGeom>
        </p:spPr>
      </p:pic>
      <p:sp>
        <p:nvSpPr>
          <p:cNvPr id="6" name="Right Arrow 5"/>
          <p:cNvSpPr/>
          <p:nvPr/>
        </p:nvSpPr>
        <p:spPr>
          <a:xfrm rot="19892808">
            <a:off x="853441" y="2713186"/>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ight Arrow 6"/>
          <p:cNvSpPr/>
          <p:nvPr/>
        </p:nvSpPr>
        <p:spPr>
          <a:xfrm rot="19892808">
            <a:off x="6906770" y="402216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640673" y="2774299"/>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sp>
        <p:nvSpPr>
          <p:cNvPr id="11" name="Oval 10"/>
          <p:cNvSpPr/>
          <p:nvPr/>
        </p:nvSpPr>
        <p:spPr>
          <a:xfrm>
            <a:off x="6710279" y="4066651"/>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spTree>
    <p:extLst>
      <p:ext uri="{BB962C8B-B14F-4D97-AF65-F5344CB8AC3E}">
        <p14:creationId xmlns:p14="http://schemas.microsoft.com/office/powerpoint/2010/main" val="3074676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51104" y="2003304"/>
            <a:ext cx="11289792" cy="430605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Process Monitor</a:t>
            </a:r>
            <a:br>
              <a:rPr lang="en-US"/>
            </a:br>
            <a:r>
              <a:rPr lang="en-US"/>
              <a:t>Setup</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704" y="2169395"/>
            <a:ext cx="5843992" cy="398772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4599" y="1061819"/>
            <a:ext cx="2741728" cy="4875685"/>
          </a:xfrm>
          <a:prstGeom prst="rect">
            <a:avLst/>
          </a:prstGeom>
        </p:spPr>
      </p:pic>
      <p:sp>
        <p:nvSpPr>
          <p:cNvPr id="7" name="Right Arrow 6"/>
          <p:cNvSpPr/>
          <p:nvPr/>
        </p:nvSpPr>
        <p:spPr>
          <a:xfrm rot="19892808">
            <a:off x="9006184" y="4883362"/>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ight Arrow 7"/>
          <p:cNvSpPr/>
          <p:nvPr/>
        </p:nvSpPr>
        <p:spPr>
          <a:xfrm rot="19892808">
            <a:off x="7684002" y="3109074"/>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ight Arrow 8"/>
          <p:cNvSpPr/>
          <p:nvPr/>
        </p:nvSpPr>
        <p:spPr>
          <a:xfrm rot="19892808">
            <a:off x="1704965" y="3365488"/>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1531603" y="3388945"/>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sp>
        <p:nvSpPr>
          <p:cNvPr id="11" name="Oval 10"/>
          <p:cNvSpPr/>
          <p:nvPr/>
        </p:nvSpPr>
        <p:spPr>
          <a:xfrm>
            <a:off x="7423200" y="3243243"/>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sp>
        <p:nvSpPr>
          <p:cNvPr id="12" name="Oval 11"/>
          <p:cNvSpPr/>
          <p:nvPr/>
        </p:nvSpPr>
        <p:spPr>
          <a:xfrm>
            <a:off x="8832822" y="4940853"/>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spTree>
    <p:extLst>
      <p:ext uri="{BB962C8B-B14F-4D97-AF65-F5344CB8AC3E}">
        <p14:creationId xmlns:p14="http://schemas.microsoft.com/office/powerpoint/2010/main" val="3800147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p:cNvSpPr/>
          <p:nvPr/>
        </p:nvSpPr>
        <p:spPr>
          <a:xfrm>
            <a:off x="451104" y="2003304"/>
            <a:ext cx="11289792" cy="461695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procDOT</a:t>
            </a:r>
            <a:br>
              <a:rPr lang="en-US"/>
            </a:br>
            <a:r>
              <a:rPr lang="en-US" sz="2000"/>
              <a:t>Rularea și utilizarea jurnalelor Procmon și wireshark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391" y="2170176"/>
            <a:ext cx="5139216" cy="4236720"/>
          </a:xfrm>
          <a:prstGeom prst="rect">
            <a:avLst/>
          </a:prstGeom>
          <a:ln w="6350">
            <a:solidFill>
              <a:schemeClr val="tx1">
                <a:lumMod val="50000"/>
                <a:lumOff val="50000"/>
              </a:schemeClr>
            </a:solid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038" y="2172588"/>
            <a:ext cx="5136290" cy="4234308"/>
          </a:xfrm>
          <a:prstGeom prst="rect">
            <a:avLst/>
          </a:prstGeom>
          <a:ln w="6350">
            <a:solidFill>
              <a:schemeClr val="tx1">
                <a:lumMod val="50000"/>
                <a:lumOff val="50000"/>
              </a:schemeClr>
            </a:solidFill>
          </a:ln>
        </p:spPr>
      </p:pic>
      <p:sp>
        <p:nvSpPr>
          <p:cNvPr id="7" name="Right Arrow 6"/>
          <p:cNvSpPr/>
          <p:nvPr/>
        </p:nvSpPr>
        <p:spPr>
          <a:xfrm rot="19892808">
            <a:off x="1870754" y="3683359"/>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ight Arrow 7"/>
          <p:cNvSpPr/>
          <p:nvPr/>
        </p:nvSpPr>
        <p:spPr>
          <a:xfrm rot="19892808">
            <a:off x="8070385" y="3232255"/>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ight Arrow 9"/>
          <p:cNvSpPr/>
          <p:nvPr/>
        </p:nvSpPr>
        <p:spPr>
          <a:xfrm rot="19892808">
            <a:off x="9743267" y="3232255"/>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ight Arrow 10"/>
          <p:cNvSpPr/>
          <p:nvPr/>
        </p:nvSpPr>
        <p:spPr>
          <a:xfrm rot="12876564">
            <a:off x="10531981" y="3426942"/>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Arrow 11"/>
          <p:cNvSpPr/>
          <p:nvPr/>
        </p:nvSpPr>
        <p:spPr>
          <a:xfrm rot="12876564">
            <a:off x="8566589" y="344744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1610500" y="3774236"/>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sp>
        <p:nvSpPr>
          <p:cNvPr id="14" name="Oval 13"/>
          <p:cNvSpPr/>
          <p:nvPr/>
        </p:nvSpPr>
        <p:spPr>
          <a:xfrm>
            <a:off x="7846416" y="3339488"/>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sp>
        <p:nvSpPr>
          <p:cNvPr id="15" name="Oval 14"/>
          <p:cNvSpPr/>
          <p:nvPr/>
        </p:nvSpPr>
        <p:spPr>
          <a:xfrm>
            <a:off x="8852253" y="3520525"/>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sp>
        <p:nvSpPr>
          <p:cNvPr id="16" name="Oval 15"/>
          <p:cNvSpPr/>
          <p:nvPr/>
        </p:nvSpPr>
        <p:spPr>
          <a:xfrm>
            <a:off x="9512186" y="3306131"/>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sp>
        <p:nvSpPr>
          <p:cNvPr id="17" name="Oval 16"/>
          <p:cNvSpPr/>
          <p:nvPr/>
        </p:nvSpPr>
        <p:spPr>
          <a:xfrm>
            <a:off x="10834451" y="3527873"/>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spTree>
    <p:extLst>
      <p:ext uri="{BB962C8B-B14F-4D97-AF65-F5344CB8AC3E}">
        <p14:creationId xmlns:p14="http://schemas.microsoft.com/office/powerpoint/2010/main" val="3770877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Process Monitor</a:t>
            </a:r>
            <a:br>
              <a:rPr lang="en-US"/>
            </a:br>
            <a:r>
              <a:rPr lang="en-US" sz="2000"/>
              <a:t>Operation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07" y="2107005"/>
            <a:ext cx="5370811" cy="447044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83" y="2102044"/>
            <a:ext cx="5376771" cy="4475402"/>
          </a:xfrm>
          <a:prstGeom prst="rect">
            <a:avLst/>
          </a:prstGeom>
        </p:spPr>
      </p:pic>
      <p:sp>
        <p:nvSpPr>
          <p:cNvPr id="8" name="Flowchart: Process 7"/>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37409744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p:cNvSpPr/>
          <p:nvPr/>
        </p:nvSpPr>
        <p:spPr>
          <a:xfrm>
            <a:off x="432816" y="2029967"/>
            <a:ext cx="11289792" cy="460929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endParaRPr>
          </a:p>
        </p:txBody>
      </p:sp>
      <p:sp>
        <p:nvSpPr>
          <p:cNvPr id="2" name="Title 1"/>
          <p:cNvSpPr>
            <a:spLocks noGrp="1"/>
          </p:cNvSpPr>
          <p:nvPr>
            <p:ph type="title"/>
          </p:nvPr>
        </p:nvSpPr>
        <p:spPr/>
        <p:txBody>
          <a:bodyPr/>
          <a:lstStyle/>
          <a:p>
            <a:r>
              <a:rPr lang="en-US"/>
              <a:t>procDOT</a:t>
            </a:r>
            <a:br>
              <a:rPr lang="en-US"/>
            </a:br>
            <a:r>
              <a:rPr lang="en-US"/>
              <a:t>                                            rezultat final</a:t>
            </a:r>
          </a:p>
        </p:txBody>
      </p:sp>
      <p:sp>
        <p:nvSpPr>
          <p:cNvPr id="3" name="Rectangle 2"/>
          <p:cNvSpPr/>
          <p:nvPr/>
        </p:nvSpPr>
        <p:spPr>
          <a:xfrm>
            <a:off x="914400" y="2165211"/>
            <a:ext cx="4334256" cy="2862322"/>
          </a:xfrm>
          <a:prstGeom prst="rect">
            <a:avLst/>
          </a:prstGeom>
        </p:spPr>
        <p:txBody>
          <a:bodyPr wrap="square">
            <a:spAutoFit/>
          </a:bodyPr>
          <a:lstStyle/>
          <a:p>
            <a:r>
              <a:rPr lang="en-US" sz="1200">
                <a:solidFill>
                  <a:prstClr val="black"/>
                </a:solidFill>
              </a:rPr>
              <a:t>Pornire rapidă în ProcDOT</a:t>
            </a:r>
          </a:p>
          <a:p>
            <a:r>
              <a:rPr lang="en-US" sz="1200">
                <a:solidFill>
                  <a:prstClr val="black"/>
                </a:solidFill>
              </a:rPr>
              <a:t>========================</a:t>
            </a:r>
          </a:p>
          <a:p>
            <a:endParaRPr lang="en-US" sz="1200">
              <a:solidFill>
                <a:prstClr val="black"/>
              </a:solidFill>
            </a:endParaRPr>
          </a:p>
          <a:p>
            <a:pPr marL="228600" indent="-228600">
              <a:buFontTx/>
              <a:buAutoNum type="arabicParenR"/>
            </a:pPr>
            <a:r>
              <a:rPr lang="en-US" sz="1200">
                <a:solidFill>
                  <a:prstClr val="black"/>
                </a:solidFill>
              </a:rPr>
              <a:t>Selectați fișierele de jurnal (trist, dar adevărat, specificațiile pentru formatul de fișier nativ al Procmon (.PML) nu sunt disponibile (public). Prin urmare, trebuie să exportați fișierul dvs. .PML în .CSV, ceea ce se poate face cu ușurință prin „Salvare”. „ element de meniu din Procmon. Asigurați-vă că selectați „toate evenimentele”.)</a:t>
            </a:r>
          </a:p>
          <a:p>
            <a:pPr marL="228600" indent="-228600">
              <a:buFontTx/>
              <a:buAutoNum type="arabicParenR"/>
            </a:pPr>
            <a:endParaRPr lang="en-US" sz="1200">
              <a:solidFill>
                <a:prstClr val="black"/>
              </a:solidFill>
            </a:endParaRPr>
          </a:p>
          <a:p>
            <a:r>
              <a:rPr lang="en-US" sz="1200">
                <a:solidFill>
                  <a:prstClr val="black"/>
                </a:solidFill>
              </a:rPr>
              <a:t>2) Alegeți modul de reprezentare grafică (fără căi, comprimat)</a:t>
            </a:r>
          </a:p>
          <a:p>
            <a:endParaRPr lang="en-US" sz="1200">
              <a:solidFill>
                <a:prstClr val="black"/>
              </a:solidFill>
            </a:endParaRPr>
          </a:p>
          <a:p>
            <a:r>
              <a:rPr lang="en-US" sz="1200">
                <a:solidFill>
                  <a:prstClr val="black"/>
                </a:solidFill>
              </a:rPr>
              <a:t>3) Selectați primul proces relevant (malițios) (proces de lansare)</a:t>
            </a:r>
          </a:p>
          <a:p>
            <a:endParaRPr lang="en-US" sz="1200">
              <a:solidFill>
                <a:prstClr val="black"/>
              </a:solidFill>
            </a:endParaRPr>
          </a:p>
          <a:p>
            <a:r>
              <a:rPr lang="en-US" sz="1200">
                <a:solidFill>
                  <a:prstClr val="black"/>
                </a:solidFill>
              </a:rPr>
              <a:t>4) Faceți clic pe „Reîmprospătare”</a:t>
            </a:r>
          </a:p>
        </p:txBody>
      </p:sp>
      <p:pic>
        <p:nvPicPr>
          <p:cNvPr id="4" name="Picture 3"/>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624767" y="2334593"/>
            <a:ext cx="5450224" cy="3808913"/>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1721511" y="5540427"/>
            <a:ext cx="2614562" cy="369332"/>
          </a:xfrm>
          <a:prstGeom prst="rect">
            <a:avLst/>
          </a:prstGeom>
        </p:spPr>
        <p:txBody>
          <a:bodyPr wrap="none">
            <a:spAutoFit/>
          </a:bodyPr>
          <a:lstStyle/>
          <a:p>
            <a:r>
              <a:rPr lang="en-US">
                <a:solidFill>
                  <a:prstClr val="black"/>
                </a:solidFill>
              </a:rPr>
              <a:t>dot.exe îl gasiți în </a:t>
            </a:r>
            <a:r>
              <a:rPr lang="en-US" i="1">
                <a:solidFill>
                  <a:prstClr val="black"/>
                </a:solidFill>
              </a:rPr>
              <a:t>graphviz</a:t>
            </a:r>
          </a:p>
        </p:txBody>
      </p:sp>
      <p:sp>
        <p:nvSpPr>
          <p:cNvPr id="7" name="Right Arrow 6"/>
          <p:cNvSpPr/>
          <p:nvPr/>
        </p:nvSpPr>
        <p:spPr>
          <a:xfrm rot="10800000">
            <a:off x="7314482" y="2848207"/>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ight Arrow 8"/>
          <p:cNvSpPr/>
          <p:nvPr/>
        </p:nvSpPr>
        <p:spPr>
          <a:xfrm rot="5400000">
            <a:off x="9758978" y="2423440"/>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ight Arrow 9"/>
          <p:cNvSpPr/>
          <p:nvPr/>
        </p:nvSpPr>
        <p:spPr>
          <a:xfrm rot="19892808">
            <a:off x="6106535" y="3153007"/>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7755524" y="2760753"/>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sp>
        <p:nvSpPr>
          <p:cNvPr id="14" name="Oval 13"/>
          <p:cNvSpPr/>
          <p:nvPr/>
        </p:nvSpPr>
        <p:spPr>
          <a:xfrm>
            <a:off x="5864021" y="3214222"/>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sp>
        <p:nvSpPr>
          <p:cNvPr id="15" name="Oval 14"/>
          <p:cNvSpPr/>
          <p:nvPr/>
        </p:nvSpPr>
        <p:spPr>
          <a:xfrm>
            <a:off x="9817595" y="2004881"/>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sp>
        <p:nvSpPr>
          <p:cNvPr id="17" name="Right Arrow 16"/>
          <p:cNvSpPr/>
          <p:nvPr/>
        </p:nvSpPr>
        <p:spPr>
          <a:xfrm rot="12876564">
            <a:off x="10784394" y="3172072"/>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11130520" y="3287178"/>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sp>
        <p:nvSpPr>
          <p:cNvPr id="19" name="Right Arrow 18"/>
          <p:cNvSpPr/>
          <p:nvPr/>
        </p:nvSpPr>
        <p:spPr>
          <a:xfrm rot="18814881">
            <a:off x="9327280" y="3429472"/>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9192220" y="3563643"/>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sp>
        <p:nvSpPr>
          <p:cNvPr id="21" name="Rectangle 20"/>
          <p:cNvSpPr/>
          <p:nvPr/>
        </p:nvSpPr>
        <p:spPr>
          <a:xfrm>
            <a:off x="694944" y="1213104"/>
            <a:ext cx="705307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4343100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6650735" y="1956816"/>
            <a:ext cx="5110048" cy="1840992"/>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6" name="Flowchart: Process 5"/>
          <p:cNvSpPr/>
          <p:nvPr/>
        </p:nvSpPr>
        <p:spPr>
          <a:xfrm>
            <a:off x="457200" y="1956816"/>
            <a:ext cx="5949696" cy="4742688"/>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p:cNvSpPr>
            <a:spLocks noGrp="1"/>
          </p:cNvSpPr>
          <p:nvPr>
            <p:ph type="title"/>
          </p:nvPr>
        </p:nvSpPr>
        <p:spPr/>
        <p:txBody>
          <a:bodyPr/>
          <a:lstStyle/>
          <a:p>
            <a:r>
              <a:rPr lang="en-US"/>
              <a:t>Bibliografie / resurse</a:t>
            </a:r>
          </a:p>
        </p:txBody>
      </p:sp>
      <p:sp>
        <p:nvSpPr>
          <p:cNvPr id="3" name="Content Placeholder 2"/>
          <p:cNvSpPr>
            <a:spLocks noGrp="1"/>
          </p:cNvSpPr>
          <p:nvPr>
            <p:ph idx="1"/>
          </p:nvPr>
        </p:nvSpPr>
        <p:spPr>
          <a:xfrm>
            <a:off x="434888" y="2588928"/>
            <a:ext cx="5831800" cy="3678303"/>
          </a:xfrm>
        </p:spPr>
        <p:txBody>
          <a:bodyPr>
            <a:normAutofit fontScale="25000" lnSpcReduction="20000"/>
          </a:bodyPr>
          <a:lstStyle/>
          <a:p>
            <a:r>
              <a:rPr lang="en-US" sz="5600">
                <a:solidFill>
                  <a:schemeClr val="tx1">
                    <a:lumMod val="65000"/>
                    <a:lumOff val="35000"/>
                  </a:schemeClr>
                </a:solidFill>
              </a:rPr>
              <a:t>Paul A. Gagniuc. </a:t>
            </a:r>
            <a:r>
              <a:rPr lang="en-US" sz="5600" i="1">
                <a:solidFill>
                  <a:schemeClr val="tx1">
                    <a:lumMod val="65000"/>
                    <a:lumOff val="35000"/>
                  </a:schemeClr>
                </a:solidFill>
              </a:rPr>
              <a:t>Antivirus Engines: From Methods to Innovations, Design, and Applications</a:t>
            </a:r>
            <a:r>
              <a:rPr lang="en-US" sz="5600">
                <a:solidFill>
                  <a:schemeClr val="tx1">
                    <a:lumMod val="65000"/>
                    <a:lumOff val="35000"/>
                  </a:schemeClr>
                </a:solidFill>
              </a:rPr>
              <a:t>. Cambridge, MA: Elsevier Syngress, 2024. pp. 1-656.</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An Introduction to Programming Languages: Simultaneous Learning in Multiple Coding Environments. Synthesis Lectures on Computer Science</a:t>
            </a:r>
            <a:r>
              <a:rPr lang="en-US" sz="5600">
                <a:solidFill>
                  <a:schemeClr val="tx1">
                    <a:lumMod val="65000"/>
                    <a:lumOff val="35000"/>
                  </a:schemeClr>
                </a:solidFill>
              </a:rPr>
              <a:t>. Springer International Publishing, 2023, pp. 1-280.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MATLAB</a:t>
            </a:r>
            <a:r>
              <a:rPr lang="en-US" sz="5600">
                <a:solidFill>
                  <a:schemeClr val="tx1">
                    <a:lumMod val="65000"/>
                    <a:lumOff val="35000"/>
                  </a:schemeClr>
                </a:solidFill>
              </a:rPr>
              <a:t>, Springer, 2024, pp. 1-255.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Python</a:t>
            </a:r>
            <a:r>
              <a:rPr lang="en-US" sz="5600">
                <a:solidFill>
                  <a:schemeClr val="tx1">
                    <a:lumMod val="65000"/>
                    <a:lumOff val="35000"/>
                  </a:schemeClr>
                </a:solidFill>
              </a:rPr>
              <a:t>, Springer, 2024, pp. 1-245.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Javascript</a:t>
            </a:r>
            <a:r>
              <a:rPr lang="en-US" sz="5600">
                <a:solidFill>
                  <a:schemeClr val="tx1">
                    <a:lumMod val="65000"/>
                    <a:lumOff val="35000"/>
                  </a:schemeClr>
                </a:solidFill>
              </a:rPr>
              <a:t>, Springer, 2024, pp. 1-240.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Markov chains: from theory to implementation and experimentation</a:t>
            </a:r>
            <a:r>
              <a:rPr lang="en-US" sz="5600">
                <a:solidFill>
                  <a:schemeClr val="tx1">
                    <a:lumMod val="65000"/>
                    <a:lumOff val="35000"/>
                  </a:schemeClr>
                </a:solidFill>
              </a:rPr>
              <a:t>. Hoboken, NJ,  John Wiley &amp; Sons, USA, 2017, ISBN: 978-1-119-38755-8.</a:t>
            </a:r>
          </a:p>
          <a:p>
            <a:endParaRPr lang="en-US"/>
          </a:p>
        </p:txBody>
      </p:sp>
      <p:sp>
        <p:nvSpPr>
          <p:cNvPr id="4" name="Rectangle 3"/>
          <p:cNvSpPr/>
          <p:nvPr/>
        </p:nvSpPr>
        <p:spPr>
          <a:xfrm>
            <a:off x="7866610" y="2687191"/>
            <a:ext cx="26782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5000"/>
                    <a:lumOff val="35000"/>
                  </a:prstClr>
                </a:solidFill>
                <a:effectLst/>
                <a:uLnTx/>
                <a:uFillTx/>
                <a:latin typeface="Gill Sans MT" panose="020B0502020104020203"/>
                <a:ea typeface="+mn-ea"/>
                <a:cs typeface="+mn-cs"/>
              </a:rPr>
              <a:t>https://github.com/gagniuc</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0735" y="3970542"/>
            <a:ext cx="5110048" cy="2728962"/>
          </a:xfrm>
          <a:prstGeom prst="rect">
            <a:avLst/>
          </a:prstGeom>
          <a:ln w="9525" cap="sq">
            <a:solidFill>
              <a:srgbClr val="000000"/>
            </a:solidFill>
            <a:prstDash val="dash"/>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4047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427" y="0"/>
            <a:ext cx="11797145" cy="6858000"/>
          </a:xfrm>
          <a:prstGeom prst="rect">
            <a:avLst/>
          </a:prstGeom>
        </p:spPr>
      </p:pic>
      <p:sp>
        <p:nvSpPr>
          <p:cNvPr id="3" name="Flowchart: Process 2"/>
          <p:cNvSpPr/>
          <p:nvPr/>
        </p:nvSpPr>
        <p:spPr>
          <a:xfrm>
            <a:off x="1064794" y="3050006"/>
            <a:ext cx="3284621" cy="75197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Tree>
    <p:extLst>
      <p:ext uri="{BB962C8B-B14F-4D97-AF65-F5344CB8AC3E}">
        <p14:creationId xmlns:p14="http://schemas.microsoft.com/office/powerpoint/2010/main" val="3994200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Process Monitor</a:t>
            </a:r>
            <a:br>
              <a:rPr lang="en-US"/>
            </a:br>
            <a:r>
              <a:rPr lang="en-US" sz="2000"/>
              <a:t>Operations / include / exclude</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08" y="2102045"/>
            <a:ext cx="5376772" cy="447540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83" y="2102045"/>
            <a:ext cx="5376772" cy="4475402"/>
          </a:xfrm>
          <a:prstGeom prst="rect">
            <a:avLst/>
          </a:prstGeom>
        </p:spPr>
      </p:pic>
      <p:sp>
        <p:nvSpPr>
          <p:cNvPr id="8" name="Flowchart: Process 7"/>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2791943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06790"/>
            <a:ext cx="12192000" cy="5844419"/>
          </a:xfrm>
          <a:prstGeom prst="rect">
            <a:avLst/>
          </a:prstGeom>
        </p:spPr>
      </p:pic>
    </p:spTree>
    <p:extLst>
      <p:ext uri="{BB962C8B-B14F-4D97-AF65-F5344CB8AC3E}">
        <p14:creationId xmlns:p14="http://schemas.microsoft.com/office/powerpoint/2010/main" val="3991648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9032"/>
            <a:ext cx="12192000" cy="6319935"/>
          </a:xfrm>
          <a:prstGeom prst="rect">
            <a:avLst/>
          </a:prstGeom>
        </p:spPr>
      </p:pic>
      <p:sp>
        <p:nvSpPr>
          <p:cNvPr id="3" name="Flowchart: Process 2"/>
          <p:cNvSpPr/>
          <p:nvPr/>
        </p:nvSpPr>
        <p:spPr>
          <a:xfrm>
            <a:off x="114300" y="2971799"/>
            <a:ext cx="3856376" cy="902369"/>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Tree>
    <p:extLst>
      <p:ext uri="{BB962C8B-B14F-4D97-AF65-F5344CB8AC3E}">
        <p14:creationId xmlns:p14="http://schemas.microsoft.com/office/powerpoint/2010/main" val="29825340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8FA751"/>
      </a:accent1>
      <a:accent2>
        <a:srgbClr val="629D7D"/>
      </a:accent2>
      <a:accent3>
        <a:srgbClr val="5A7AAB"/>
      </a:accent3>
      <a:accent4>
        <a:srgbClr val="AA618F"/>
      </a:accent4>
      <a:accent5>
        <a:srgbClr val="BA5445"/>
      </a:accent5>
      <a:accent6>
        <a:srgbClr val="C8A547"/>
      </a:accent6>
      <a:hlink>
        <a:srgbClr val="91BF1A"/>
      </a:hlink>
      <a:folHlink>
        <a:srgbClr val="ADBE82"/>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CF823853-53CC-4249-AEDB-2EA9F718B2D2}"/>
    </a:ext>
  </a:extLst>
</a:theme>
</file>

<file path=ppt/theme/theme2.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1989</TotalTime>
  <Words>1202</Words>
  <Application>Microsoft Office PowerPoint</Application>
  <PresentationFormat>Widescreen</PresentationFormat>
  <Paragraphs>127</Paragraphs>
  <Slides>51</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51</vt:i4>
      </vt:variant>
    </vt:vector>
  </HeadingPairs>
  <TitlesOfParts>
    <vt:vector size="60" baseType="lpstr">
      <vt:lpstr>Arial</vt:lpstr>
      <vt:lpstr>Calibri</vt:lpstr>
      <vt:lpstr>Calibri Light</vt:lpstr>
      <vt:lpstr>Gill Sans MT</vt:lpstr>
      <vt:lpstr>Impact</vt:lpstr>
      <vt:lpstr>Wingdings 2</vt:lpstr>
      <vt:lpstr>Main Event</vt:lpstr>
      <vt:lpstr>Dividend</vt:lpstr>
      <vt:lpstr>Office Theme</vt:lpstr>
      <vt:lpstr>C.11 Analiza dinamică și ingineria inversă a comportamentului</vt:lpstr>
      <vt:lpstr>Principalele părți ale prezentării</vt:lpstr>
      <vt:lpstr>C.10.1 Filtre pe evenimentele sistemului de operare cu Process Monitor</vt:lpstr>
      <vt:lpstr>Process Monitor Filtre</vt:lpstr>
      <vt:lpstr>Process Monitor Operation</vt:lpstr>
      <vt:lpstr>PowerPoint Presentation</vt:lpstr>
      <vt:lpstr>Process Monitor Operations / include / exclude</vt:lpstr>
      <vt:lpstr>PowerPoint Presentation</vt:lpstr>
      <vt:lpstr>PowerPoint Presentation</vt:lpstr>
      <vt:lpstr>PowerPoint Presentation</vt:lpstr>
      <vt:lpstr>PowerPoint Presentation</vt:lpstr>
      <vt:lpstr>C.11.2 Detonarea și inspecția comportamentală a aplicațiilor malware</vt:lpstr>
      <vt:lpstr>Process Monitor &amp; Wireshark Detonarea unui Troian</vt:lpstr>
      <vt:lpstr>Process Monitor &amp; Wireshark Detonarea unui Troian / pregatire scena</vt:lpstr>
      <vt:lpstr>Process Monitor &amp; Wireshark Detonarea unui Troian / Filtru pe numele procesului</vt:lpstr>
      <vt:lpstr>Process Monitor &amp; Wireshark Detonarea unui Troian / Adaugarea filtrului si pornirea Wireshark</vt:lpstr>
      <vt:lpstr>Process Monitor &amp; Wireshark Scena pregatita - Detonarea aplicatiei malware</vt:lpstr>
      <vt:lpstr>Process Monitor &amp; Wireshark monitorizare post-Detonare</vt:lpstr>
      <vt:lpstr>Process Monitor &amp; Wireshark Ce urmarim in wireshark?</vt:lpstr>
      <vt:lpstr>Post-Analiza Resetarea masinii virtuale</vt:lpstr>
      <vt:lpstr>C.11.3 Captarea evenimentelor efemere și eliminarea zgomotului</vt:lpstr>
      <vt:lpstr>Process Monitor &amp; Wireshark Detonarea unui fisier suspect</vt:lpstr>
      <vt:lpstr>Process Monitor &amp; Wireshark Operatiuni de scriere &amp; filtrele wireshark !</vt:lpstr>
      <vt:lpstr>Process Monitor Evaluarea evenimentelor efemere post-Detonare</vt:lpstr>
      <vt:lpstr>Process Monitor &amp; Wireshark Accesarea fisierelor scrise de malware</vt:lpstr>
      <vt:lpstr>C.11.4 Detonarea și analiza virușilor prin utilizarea honeypot</vt:lpstr>
      <vt:lpstr>Două puncte principale:</vt:lpstr>
      <vt:lpstr>PowerPoint Presentation</vt:lpstr>
      <vt:lpstr>PowerPoint Presentation</vt:lpstr>
      <vt:lpstr>La ce ne asteptam post-infectie?</vt:lpstr>
      <vt:lpstr>Honeypot (borcanul cu miere)</vt:lpstr>
      <vt:lpstr>Instalare honeypot de pe moodle Ce este un honeypot pentru infectie?</vt:lpstr>
      <vt:lpstr>Verificarea tipului de infectie Alegerea unei mostre de virus (fisier infectat)</vt:lpstr>
      <vt:lpstr>Modificarea numelui fisiereului infectat Copierea temporara pe desktop</vt:lpstr>
      <vt:lpstr>Mutarea virusului de pe desktop in directorul desktop al honeypot</vt:lpstr>
      <vt:lpstr>Pregatirea filtrelor  pentru process monitor</vt:lpstr>
      <vt:lpstr>Eliminarea manuala a zgomotuui din process monitor</vt:lpstr>
      <vt:lpstr>Pornirea wireshark in paralel cu process monitor</vt:lpstr>
      <vt:lpstr>Eliminarea zgomotului  produs de wireshark</vt:lpstr>
      <vt:lpstr>Detonare virus &amp; observatii</vt:lpstr>
      <vt:lpstr>Infecție în desfășurare ...</vt:lpstr>
      <vt:lpstr>Inchidere  prin restaurarea masinii virtuale la vechea stare</vt:lpstr>
      <vt:lpstr>C.11.5 Vizualizați evenimentele post detonare</vt:lpstr>
      <vt:lpstr>Bcompare – Analiza Honeypot compararea conţinutului a două fişiere</vt:lpstr>
      <vt:lpstr>Process Monitor  analiza unui malware într-o mașină virtuală (VM)</vt:lpstr>
      <vt:lpstr>Sfaturi Generale                                         Process Monitor</vt:lpstr>
      <vt:lpstr>Process Monitor Setup pentru salvarea jurnalului (ordinea coloanelor)</vt:lpstr>
      <vt:lpstr>Process Monitor Setup</vt:lpstr>
      <vt:lpstr>procDOT Rularea și utilizarea jurnalelor Procmon și wireshark</vt:lpstr>
      <vt:lpstr>procDOT                                             rezultat final</vt:lpstr>
      <vt:lpstr>Bibliografie / resurse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Mostre malware: Descarcare si management</dc:title>
  <dc:creator>Dr. Paul A. Gagniuc</dc:creator>
  <cp:lastModifiedBy>Office</cp:lastModifiedBy>
  <cp:revision>109</cp:revision>
  <dcterms:created xsi:type="dcterms:W3CDTF">2024-02-13T18:45:43Z</dcterms:created>
  <dcterms:modified xsi:type="dcterms:W3CDTF">2025-09-04T01:28:25Z</dcterms:modified>
</cp:coreProperties>
</file>